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81" r:id="rId1"/>
  </p:sldMasterIdLst>
  <p:notesMasterIdLst>
    <p:notesMasterId r:id="rId48"/>
  </p:notesMasterIdLst>
  <p:sldIdLst>
    <p:sldId id="256" r:id="rId2"/>
    <p:sldId id="377" r:id="rId3"/>
    <p:sldId id="374" r:id="rId4"/>
    <p:sldId id="329" r:id="rId5"/>
    <p:sldId id="330" r:id="rId6"/>
    <p:sldId id="307" r:id="rId7"/>
    <p:sldId id="308" r:id="rId8"/>
    <p:sldId id="310" r:id="rId9"/>
    <p:sldId id="311" r:id="rId10"/>
    <p:sldId id="331" r:id="rId11"/>
    <p:sldId id="332" r:id="rId12"/>
    <p:sldId id="334" r:id="rId13"/>
    <p:sldId id="335" r:id="rId14"/>
    <p:sldId id="337" r:id="rId15"/>
    <p:sldId id="338" r:id="rId16"/>
    <p:sldId id="339" r:id="rId17"/>
    <p:sldId id="375" r:id="rId18"/>
    <p:sldId id="376" r:id="rId19"/>
    <p:sldId id="312" r:id="rId20"/>
    <p:sldId id="340" r:id="rId21"/>
    <p:sldId id="313" r:id="rId22"/>
    <p:sldId id="314" r:id="rId23"/>
    <p:sldId id="341" r:id="rId24"/>
    <p:sldId id="319" r:id="rId25"/>
    <p:sldId id="342" r:id="rId26"/>
    <p:sldId id="343" r:id="rId27"/>
    <p:sldId id="347" r:id="rId28"/>
    <p:sldId id="316" r:id="rId29"/>
    <p:sldId id="349" r:id="rId30"/>
    <p:sldId id="315" r:id="rId31"/>
    <p:sldId id="350" r:id="rId32"/>
    <p:sldId id="368" r:id="rId33"/>
    <p:sldId id="352" r:id="rId34"/>
    <p:sldId id="353" r:id="rId35"/>
    <p:sldId id="354" r:id="rId36"/>
    <p:sldId id="355" r:id="rId37"/>
    <p:sldId id="356" r:id="rId38"/>
    <p:sldId id="357" r:id="rId39"/>
    <p:sldId id="366" r:id="rId40"/>
    <p:sldId id="367" r:id="rId41"/>
    <p:sldId id="358" r:id="rId42"/>
    <p:sldId id="360" r:id="rId43"/>
    <p:sldId id="369" r:id="rId44"/>
    <p:sldId id="361" r:id="rId45"/>
    <p:sldId id="363" r:id="rId46"/>
    <p:sldId id="262" r:id="rId47"/>
  </p:sldIdLst>
  <p:sldSz cx="9144000" cy="5143500" type="screen16x9"/>
  <p:notesSz cx="6858000" cy="9144000"/>
  <p:embeddedFontLst>
    <p:embeddedFont>
      <p:font typeface="Encode Sans" pitchFamily="2" charset="77"/>
      <p:regular r:id="rId49"/>
      <p:bold r:id="rId50"/>
    </p:embeddedFont>
    <p:embeddedFont>
      <p:font typeface="Paytone One" pitchFamily="2" charset="77"/>
      <p:regular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E8EBAE6-F874-45BC-ADE4-F4C62E1460E4}">
  <a:tblStyle styleId="{7E8EBAE6-F874-45BC-ADE4-F4C62E1460E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3907"/>
    <p:restoredTop sz="94715"/>
  </p:normalViewPr>
  <p:slideViewPr>
    <p:cSldViewPr snapToGrid="0">
      <p:cViewPr varScale="1">
        <p:scale>
          <a:sx n="162" d="100"/>
          <a:sy n="162" d="100"/>
        </p:scale>
        <p:origin x="10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30307cba31_1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30307cba31_1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93F65E-6F8F-6E48-BDF6-00C6FC3EDE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56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499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11ce3b4cada_0_13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11ce3b4cada_0_13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059288"/>
            <a:ext cx="4923900" cy="251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05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225" y="3629725"/>
            <a:ext cx="2937900" cy="64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17750" y="4797725"/>
            <a:ext cx="91929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8402850" y="935575"/>
            <a:ext cx="307800" cy="307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17750" y="576075"/>
            <a:ext cx="2616300" cy="215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6399325" y="315200"/>
            <a:ext cx="819900" cy="819900"/>
            <a:chOff x="6399325" y="315200"/>
            <a:chExt cx="819900" cy="819900"/>
          </a:xfrm>
        </p:grpSpPr>
        <p:sp>
          <p:nvSpPr>
            <p:cNvPr id="15" name="Google Shape;15;p2"/>
            <p:cNvSpPr/>
            <p:nvPr/>
          </p:nvSpPr>
          <p:spPr>
            <a:xfrm>
              <a:off x="6399325" y="315200"/>
              <a:ext cx="819900" cy="8199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616063" y="524700"/>
              <a:ext cx="386400" cy="386400"/>
            </a:xfrm>
            <a:prstGeom prst="plus">
              <a:avLst>
                <a:gd name="adj" fmla="val 33573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5711100" y="1243375"/>
            <a:ext cx="3432954" cy="3323025"/>
            <a:chOff x="3954750" y="1890125"/>
            <a:chExt cx="3432954" cy="3323025"/>
          </a:xfrm>
        </p:grpSpPr>
        <p:sp>
          <p:nvSpPr>
            <p:cNvPr id="18" name="Google Shape;18;p2"/>
            <p:cNvSpPr/>
            <p:nvPr/>
          </p:nvSpPr>
          <p:spPr>
            <a:xfrm>
              <a:off x="3954750" y="1950925"/>
              <a:ext cx="3258450" cy="3262225"/>
            </a:xfrm>
            <a:custGeom>
              <a:avLst/>
              <a:gdLst/>
              <a:ahLst/>
              <a:cxnLst/>
              <a:rect l="l" t="t" r="r" b="b"/>
              <a:pathLst>
                <a:path w="130338" h="130489" extrusionOk="0">
                  <a:moveTo>
                    <a:pt x="65321" y="1"/>
                  </a:moveTo>
                  <a:cubicBezTo>
                    <a:pt x="64227" y="1"/>
                    <a:pt x="63071" y="31"/>
                    <a:pt x="61977" y="61"/>
                  </a:cubicBezTo>
                  <a:cubicBezTo>
                    <a:pt x="61400" y="92"/>
                    <a:pt x="60883" y="153"/>
                    <a:pt x="60305" y="183"/>
                  </a:cubicBezTo>
                  <a:cubicBezTo>
                    <a:pt x="58087" y="365"/>
                    <a:pt x="55898" y="639"/>
                    <a:pt x="53770" y="1004"/>
                  </a:cubicBezTo>
                  <a:cubicBezTo>
                    <a:pt x="53223" y="1095"/>
                    <a:pt x="52707" y="1216"/>
                    <a:pt x="52159" y="1308"/>
                  </a:cubicBezTo>
                  <a:cubicBezTo>
                    <a:pt x="51916" y="1368"/>
                    <a:pt x="51643" y="1399"/>
                    <a:pt x="51369" y="1460"/>
                  </a:cubicBezTo>
                  <a:cubicBezTo>
                    <a:pt x="50883" y="1581"/>
                    <a:pt x="50336" y="1733"/>
                    <a:pt x="49819" y="1855"/>
                  </a:cubicBezTo>
                  <a:cubicBezTo>
                    <a:pt x="49059" y="2037"/>
                    <a:pt x="48330" y="2219"/>
                    <a:pt x="47570" y="2463"/>
                  </a:cubicBezTo>
                  <a:cubicBezTo>
                    <a:pt x="47266" y="2584"/>
                    <a:pt x="46992" y="2645"/>
                    <a:pt x="46688" y="2736"/>
                  </a:cubicBezTo>
                  <a:cubicBezTo>
                    <a:pt x="46445" y="2797"/>
                    <a:pt x="46202" y="2888"/>
                    <a:pt x="45928" y="2949"/>
                  </a:cubicBezTo>
                  <a:cubicBezTo>
                    <a:pt x="45898" y="2949"/>
                    <a:pt x="45868" y="2979"/>
                    <a:pt x="45837" y="2979"/>
                  </a:cubicBezTo>
                  <a:lnTo>
                    <a:pt x="43770" y="3678"/>
                  </a:lnTo>
                  <a:cubicBezTo>
                    <a:pt x="43740" y="3678"/>
                    <a:pt x="43709" y="3709"/>
                    <a:pt x="43649" y="3709"/>
                  </a:cubicBezTo>
                  <a:cubicBezTo>
                    <a:pt x="43405" y="3800"/>
                    <a:pt x="43162" y="3891"/>
                    <a:pt x="42889" y="3982"/>
                  </a:cubicBezTo>
                  <a:cubicBezTo>
                    <a:pt x="42706" y="4043"/>
                    <a:pt x="42554" y="4104"/>
                    <a:pt x="42402" y="4165"/>
                  </a:cubicBezTo>
                  <a:lnTo>
                    <a:pt x="42402" y="35959"/>
                  </a:lnTo>
                  <a:lnTo>
                    <a:pt x="25107" y="35959"/>
                  </a:lnTo>
                  <a:lnTo>
                    <a:pt x="25107" y="13891"/>
                  </a:lnTo>
                  <a:cubicBezTo>
                    <a:pt x="25077" y="13891"/>
                    <a:pt x="25077" y="13922"/>
                    <a:pt x="25046" y="13922"/>
                  </a:cubicBezTo>
                  <a:lnTo>
                    <a:pt x="23223" y="15411"/>
                  </a:lnTo>
                  <a:cubicBezTo>
                    <a:pt x="22980" y="15563"/>
                    <a:pt x="22767" y="15745"/>
                    <a:pt x="22584" y="15958"/>
                  </a:cubicBezTo>
                  <a:cubicBezTo>
                    <a:pt x="21399" y="16931"/>
                    <a:pt x="20244" y="17995"/>
                    <a:pt x="19150" y="19089"/>
                  </a:cubicBezTo>
                  <a:cubicBezTo>
                    <a:pt x="18785" y="19454"/>
                    <a:pt x="18420" y="19818"/>
                    <a:pt x="18055" y="20214"/>
                  </a:cubicBezTo>
                  <a:cubicBezTo>
                    <a:pt x="17873" y="20396"/>
                    <a:pt x="17721" y="20578"/>
                    <a:pt x="17508" y="20761"/>
                  </a:cubicBezTo>
                  <a:cubicBezTo>
                    <a:pt x="17326" y="20974"/>
                    <a:pt x="17174" y="21156"/>
                    <a:pt x="16992" y="21338"/>
                  </a:cubicBezTo>
                  <a:cubicBezTo>
                    <a:pt x="16657" y="21733"/>
                    <a:pt x="16292" y="22129"/>
                    <a:pt x="15958" y="22524"/>
                  </a:cubicBezTo>
                  <a:cubicBezTo>
                    <a:pt x="15806" y="22736"/>
                    <a:pt x="15624" y="22949"/>
                    <a:pt x="15472" y="23132"/>
                  </a:cubicBezTo>
                  <a:cubicBezTo>
                    <a:pt x="15137" y="23557"/>
                    <a:pt x="14833" y="23922"/>
                    <a:pt x="14469" y="24347"/>
                  </a:cubicBezTo>
                  <a:cubicBezTo>
                    <a:pt x="13982" y="24925"/>
                    <a:pt x="13526" y="25533"/>
                    <a:pt x="13071" y="26141"/>
                  </a:cubicBezTo>
                  <a:cubicBezTo>
                    <a:pt x="13071" y="26171"/>
                    <a:pt x="13040" y="26171"/>
                    <a:pt x="13040" y="26202"/>
                  </a:cubicBezTo>
                  <a:cubicBezTo>
                    <a:pt x="12098" y="27448"/>
                    <a:pt x="11186" y="28755"/>
                    <a:pt x="10335" y="30092"/>
                  </a:cubicBezTo>
                  <a:cubicBezTo>
                    <a:pt x="9757" y="30943"/>
                    <a:pt x="9241" y="31855"/>
                    <a:pt x="8694" y="32767"/>
                  </a:cubicBezTo>
                  <a:cubicBezTo>
                    <a:pt x="8450" y="33223"/>
                    <a:pt x="8207" y="33679"/>
                    <a:pt x="7934" y="34135"/>
                  </a:cubicBezTo>
                  <a:cubicBezTo>
                    <a:pt x="7782" y="34378"/>
                    <a:pt x="7691" y="34591"/>
                    <a:pt x="7569" y="34834"/>
                  </a:cubicBezTo>
                  <a:cubicBezTo>
                    <a:pt x="7417" y="35047"/>
                    <a:pt x="7295" y="35290"/>
                    <a:pt x="7174" y="35503"/>
                  </a:cubicBezTo>
                  <a:cubicBezTo>
                    <a:pt x="6931" y="35959"/>
                    <a:pt x="6687" y="36475"/>
                    <a:pt x="6475" y="36931"/>
                  </a:cubicBezTo>
                  <a:cubicBezTo>
                    <a:pt x="3465" y="43102"/>
                    <a:pt x="1459" y="49849"/>
                    <a:pt x="548" y="56901"/>
                  </a:cubicBezTo>
                  <a:cubicBezTo>
                    <a:pt x="487" y="57205"/>
                    <a:pt x="456" y="57479"/>
                    <a:pt x="426" y="57752"/>
                  </a:cubicBezTo>
                  <a:cubicBezTo>
                    <a:pt x="335" y="58542"/>
                    <a:pt x="274" y="59363"/>
                    <a:pt x="183" y="60214"/>
                  </a:cubicBezTo>
                  <a:cubicBezTo>
                    <a:pt x="152" y="60792"/>
                    <a:pt x="122" y="61308"/>
                    <a:pt x="92" y="61886"/>
                  </a:cubicBezTo>
                  <a:cubicBezTo>
                    <a:pt x="31" y="62707"/>
                    <a:pt x="0" y="63558"/>
                    <a:pt x="0" y="64378"/>
                  </a:cubicBezTo>
                  <a:lnTo>
                    <a:pt x="0" y="65229"/>
                  </a:lnTo>
                  <a:cubicBezTo>
                    <a:pt x="0" y="66324"/>
                    <a:pt x="31" y="67479"/>
                    <a:pt x="92" y="68573"/>
                  </a:cubicBezTo>
                  <a:cubicBezTo>
                    <a:pt x="274" y="71643"/>
                    <a:pt x="608" y="74652"/>
                    <a:pt x="1186" y="77570"/>
                  </a:cubicBezTo>
                  <a:cubicBezTo>
                    <a:pt x="1216" y="77600"/>
                    <a:pt x="1216" y="77661"/>
                    <a:pt x="1216" y="77692"/>
                  </a:cubicBezTo>
                  <a:lnTo>
                    <a:pt x="1915" y="80762"/>
                  </a:lnTo>
                  <a:cubicBezTo>
                    <a:pt x="2098" y="81522"/>
                    <a:pt x="2280" y="82312"/>
                    <a:pt x="2523" y="83072"/>
                  </a:cubicBezTo>
                  <a:cubicBezTo>
                    <a:pt x="2584" y="83315"/>
                    <a:pt x="2675" y="83588"/>
                    <a:pt x="2736" y="83832"/>
                  </a:cubicBezTo>
                  <a:cubicBezTo>
                    <a:pt x="2736" y="83892"/>
                    <a:pt x="2766" y="83923"/>
                    <a:pt x="2766" y="83953"/>
                  </a:cubicBezTo>
                  <a:cubicBezTo>
                    <a:pt x="2979" y="84652"/>
                    <a:pt x="3192" y="85321"/>
                    <a:pt x="3435" y="86020"/>
                  </a:cubicBezTo>
                  <a:cubicBezTo>
                    <a:pt x="3435" y="86081"/>
                    <a:pt x="3435" y="86111"/>
                    <a:pt x="3465" y="86172"/>
                  </a:cubicBezTo>
                  <a:cubicBezTo>
                    <a:pt x="3526" y="86415"/>
                    <a:pt x="3648" y="86658"/>
                    <a:pt x="3739" y="86932"/>
                  </a:cubicBezTo>
                  <a:cubicBezTo>
                    <a:pt x="3800" y="87175"/>
                    <a:pt x="3921" y="87418"/>
                    <a:pt x="3982" y="87692"/>
                  </a:cubicBezTo>
                  <a:cubicBezTo>
                    <a:pt x="4073" y="87874"/>
                    <a:pt x="4134" y="88087"/>
                    <a:pt x="4225" y="88330"/>
                  </a:cubicBezTo>
                  <a:cubicBezTo>
                    <a:pt x="4286" y="88634"/>
                    <a:pt x="4408" y="88908"/>
                    <a:pt x="4529" y="89151"/>
                  </a:cubicBezTo>
                  <a:cubicBezTo>
                    <a:pt x="4590" y="89394"/>
                    <a:pt x="4712" y="89576"/>
                    <a:pt x="4803" y="89820"/>
                  </a:cubicBezTo>
                  <a:cubicBezTo>
                    <a:pt x="4985" y="90336"/>
                    <a:pt x="5198" y="90823"/>
                    <a:pt x="5441" y="91370"/>
                  </a:cubicBezTo>
                  <a:cubicBezTo>
                    <a:pt x="5624" y="91856"/>
                    <a:pt x="5867" y="92312"/>
                    <a:pt x="6080" y="92798"/>
                  </a:cubicBezTo>
                  <a:cubicBezTo>
                    <a:pt x="6201" y="93072"/>
                    <a:pt x="6323" y="93315"/>
                    <a:pt x="6414" y="93528"/>
                  </a:cubicBezTo>
                  <a:cubicBezTo>
                    <a:pt x="6535" y="93801"/>
                    <a:pt x="6657" y="94014"/>
                    <a:pt x="6779" y="94257"/>
                  </a:cubicBezTo>
                  <a:cubicBezTo>
                    <a:pt x="6839" y="94409"/>
                    <a:pt x="6931" y="94592"/>
                    <a:pt x="6991" y="94744"/>
                  </a:cubicBezTo>
                  <a:lnTo>
                    <a:pt x="7447" y="95655"/>
                  </a:lnTo>
                  <a:cubicBezTo>
                    <a:pt x="7569" y="95929"/>
                    <a:pt x="7721" y="96203"/>
                    <a:pt x="7873" y="96446"/>
                  </a:cubicBezTo>
                  <a:cubicBezTo>
                    <a:pt x="8086" y="96841"/>
                    <a:pt x="8298" y="97206"/>
                    <a:pt x="8511" y="97601"/>
                  </a:cubicBezTo>
                  <a:cubicBezTo>
                    <a:pt x="8815" y="98118"/>
                    <a:pt x="9119" y="98665"/>
                    <a:pt x="9423" y="99151"/>
                  </a:cubicBezTo>
                  <a:cubicBezTo>
                    <a:pt x="9545" y="99303"/>
                    <a:pt x="9605" y="99485"/>
                    <a:pt x="9727" y="99637"/>
                  </a:cubicBezTo>
                  <a:cubicBezTo>
                    <a:pt x="9879" y="99880"/>
                    <a:pt x="10061" y="100154"/>
                    <a:pt x="10213" y="100397"/>
                  </a:cubicBezTo>
                  <a:cubicBezTo>
                    <a:pt x="10335" y="100640"/>
                    <a:pt x="10487" y="100823"/>
                    <a:pt x="10639" y="101066"/>
                  </a:cubicBezTo>
                  <a:cubicBezTo>
                    <a:pt x="10912" y="101522"/>
                    <a:pt x="11216" y="101978"/>
                    <a:pt x="11520" y="102373"/>
                  </a:cubicBezTo>
                  <a:lnTo>
                    <a:pt x="12432" y="103649"/>
                  </a:lnTo>
                  <a:cubicBezTo>
                    <a:pt x="12584" y="103801"/>
                    <a:pt x="12706" y="103984"/>
                    <a:pt x="12858" y="104166"/>
                  </a:cubicBezTo>
                  <a:cubicBezTo>
                    <a:pt x="13010" y="104440"/>
                    <a:pt x="13192" y="104653"/>
                    <a:pt x="13374" y="104896"/>
                  </a:cubicBezTo>
                  <a:cubicBezTo>
                    <a:pt x="13496" y="105078"/>
                    <a:pt x="13648" y="105260"/>
                    <a:pt x="13800" y="105473"/>
                  </a:cubicBezTo>
                  <a:cubicBezTo>
                    <a:pt x="13830" y="105534"/>
                    <a:pt x="13922" y="105625"/>
                    <a:pt x="13952" y="105656"/>
                  </a:cubicBezTo>
                  <a:cubicBezTo>
                    <a:pt x="14256" y="106020"/>
                    <a:pt x="14560" y="106385"/>
                    <a:pt x="14864" y="106750"/>
                  </a:cubicBezTo>
                  <a:cubicBezTo>
                    <a:pt x="15046" y="106932"/>
                    <a:pt x="15198" y="107145"/>
                    <a:pt x="15350" y="107327"/>
                  </a:cubicBezTo>
                  <a:cubicBezTo>
                    <a:pt x="27326" y="121492"/>
                    <a:pt x="45229" y="130489"/>
                    <a:pt x="65199" y="130489"/>
                  </a:cubicBezTo>
                  <a:cubicBezTo>
                    <a:pt x="85200" y="130489"/>
                    <a:pt x="103072" y="121492"/>
                    <a:pt x="115048" y="107327"/>
                  </a:cubicBezTo>
                  <a:cubicBezTo>
                    <a:pt x="115231" y="107145"/>
                    <a:pt x="115382" y="106932"/>
                    <a:pt x="115534" y="106750"/>
                  </a:cubicBezTo>
                  <a:cubicBezTo>
                    <a:pt x="115899" y="106324"/>
                    <a:pt x="116203" y="105960"/>
                    <a:pt x="116538" y="105534"/>
                  </a:cubicBezTo>
                  <a:cubicBezTo>
                    <a:pt x="116811" y="105200"/>
                    <a:pt x="117115" y="104805"/>
                    <a:pt x="117358" y="104440"/>
                  </a:cubicBezTo>
                  <a:cubicBezTo>
                    <a:pt x="117449" y="104349"/>
                    <a:pt x="117480" y="104318"/>
                    <a:pt x="117510" y="104257"/>
                  </a:cubicBezTo>
                  <a:cubicBezTo>
                    <a:pt x="117662" y="104045"/>
                    <a:pt x="117784" y="103862"/>
                    <a:pt x="117936" y="103680"/>
                  </a:cubicBezTo>
                  <a:lnTo>
                    <a:pt x="118848" y="102434"/>
                  </a:lnTo>
                  <a:cubicBezTo>
                    <a:pt x="119152" y="101978"/>
                    <a:pt x="119425" y="101552"/>
                    <a:pt x="119729" y="101096"/>
                  </a:cubicBezTo>
                  <a:cubicBezTo>
                    <a:pt x="119851" y="100914"/>
                    <a:pt x="120003" y="100671"/>
                    <a:pt x="120155" y="100458"/>
                  </a:cubicBezTo>
                  <a:cubicBezTo>
                    <a:pt x="120307" y="100215"/>
                    <a:pt x="120398" y="100002"/>
                    <a:pt x="120550" y="99759"/>
                  </a:cubicBezTo>
                  <a:cubicBezTo>
                    <a:pt x="120702" y="99546"/>
                    <a:pt x="120823" y="99303"/>
                    <a:pt x="120975" y="99090"/>
                  </a:cubicBezTo>
                  <a:cubicBezTo>
                    <a:pt x="121127" y="98847"/>
                    <a:pt x="121279" y="98634"/>
                    <a:pt x="121401" y="98391"/>
                  </a:cubicBezTo>
                  <a:cubicBezTo>
                    <a:pt x="121522" y="98178"/>
                    <a:pt x="121674" y="97935"/>
                    <a:pt x="121766" y="97722"/>
                  </a:cubicBezTo>
                  <a:cubicBezTo>
                    <a:pt x="122039" y="97297"/>
                    <a:pt x="122282" y="96871"/>
                    <a:pt x="122495" y="96446"/>
                  </a:cubicBezTo>
                  <a:cubicBezTo>
                    <a:pt x="122617" y="96172"/>
                    <a:pt x="122769" y="95929"/>
                    <a:pt x="122921" y="95655"/>
                  </a:cubicBezTo>
                  <a:lnTo>
                    <a:pt x="123377" y="94744"/>
                  </a:lnTo>
                  <a:cubicBezTo>
                    <a:pt x="123437" y="94592"/>
                    <a:pt x="123529" y="94409"/>
                    <a:pt x="123589" y="94257"/>
                  </a:cubicBezTo>
                  <a:cubicBezTo>
                    <a:pt x="123711" y="93984"/>
                    <a:pt x="123832" y="93771"/>
                    <a:pt x="123954" y="93528"/>
                  </a:cubicBezTo>
                  <a:cubicBezTo>
                    <a:pt x="124045" y="93254"/>
                    <a:pt x="124167" y="93041"/>
                    <a:pt x="124288" y="92798"/>
                  </a:cubicBezTo>
                  <a:cubicBezTo>
                    <a:pt x="124501" y="92342"/>
                    <a:pt x="124714" y="91856"/>
                    <a:pt x="124927" y="91370"/>
                  </a:cubicBezTo>
                  <a:cubicBezTo>
                    <a:pt x="125170" y="90883"/>
                    <a:pt x="125383" y="90336"/>
                    <a:pt x="125565" y="89820"/>
                  </a:cubicBezTo>
                  <a:cubicBezTo>
                    <a:pt x="125687" y="89576"/>
                    <a:pt x="125778" y="89364"/>
                    <a:pt x="125839" y="89151"/>
                  </a:cubicBezTo>
                  <a:cubicBezTo>
                    <a:pt x="125960" y="88908"/>
                    <a:pt x="126021" y="88604"/>
                    <a:pt x="126143" y="88330"/>
                  </a:cubicBezTo>
                  <a:cubicBezTo>
                    <a:pt x="126234" y="88148"/>
                    <a:pt x="126295" y="87905"/>
                    <a:pt x="126386" y="87692"/>
                  </a:cubicBezTo>
                  <a:cubicBezTo>
                    <a:pt x="126447" y="87418"/>
                    <a:pt x="126568" y="87175"/>
                    <a:pt x="126629" y="86932"/>
                  </a:cubicBezTo>
                  <a:cubicBezTo>
                    <a:pt x="126994" y="85959"/>
                    <a:pt x="127298" y="84987"/>
                    <a:pt x="127602" y="83984"/>
                  </a:cubicBezTo>
                  <a:cubicBezTo>
                    <a:pt x="127632" y="83953"/>
                    <a:pt x="127632" y="83923"/>
                    <a:pt x="127632" y="83892"/>
                  </a:cubicBezTo>
                  <a:cubicBezTo>
                    <a:pt x="127723" y="83649"/>
                    <a:pt x="127784" y="83376"/>
                    <a:pt x="127875" y="83132"/>
                  </a:cubicBezTo>
                  <a:cubicBezTo>
                    <a:pt x="129182" y="78452"/>
                    <a:pt x="129972" y="73619"/>
                    <a:pt x="130246" y="68603"/>
                  </a:cubicBezTo>
                  <a:cubicBezTo>
                    <a:pt x="130307" y="67509"/>
                    <a:pt x="130337" y="66415"/>
                    <a:pt x="130337" y="65260"/>
                  </a:cubicBezTo>
                  <a:cubicBezTo>
                    <a:pt x="130337" y="29241"/>
                    <a:pt x="101127" y="31"/>
                    <a:pt x="6532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297500" y="2396975"/>
              <a:ext cx="1064625" cy="98050"/>
            </a:xfrm>
            <a:custGeom>
              <a:avLst/>
              <a:gdLst/>
              <a:ahLst/>
              <a:cxnLst/>
              <a:rect l="l" t="t" r="r" b="b"/>
              <a:pathLst>
                <a:path w="42585" h="3922" extrusionOk="0">
                  <a:moveTo>
                    <a:pt x="8997" y="1"/>
                  </a:moveTo>
                  <a:lnTo>
                    <a:pt x="0" y="3922"/>
                  </a:lnTo>
                  <a:lnTo>
                    <a:pt x="42585" y="3922"/>
                  </a:lnTo>
                  <a:lnTo>
                    <a:pt x="425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297500" y="2699425"/>
              <a:ext cx="1064625" cy="97275"/>
            </a:xfrm>
            <a:custGeom>
              <a:avLst/>
              <a:gdLst/>
              <a:ahLst/>
              <a:cxnLst/>
              <a:rect l="l" t="t" r="r" b="b"/>
              <a:pathLst>
                <a:path w="42585" h="3891" extrusionOk="0">
                  <a:moveTo>
                    <a:pt x="8997" y="0"/>
                  </a:moveTo>
                  <a:lnTo>
                    <a:pt x="0" y="3891"/>
                  </a:lnTo>
                  <a:lnTo>
                    <a:pt x="42585" y="3891"/>
                  </a:lnTo>
                  <a:lnTo>
                    <a:pt x="425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297500" y="3001100"/>
              <a:ext cx="1064625" cy="98050"/>
            </a:xfrm>
            <a:custGeom>
              <a:avLst/>
              <a:gdLst/>
              <a:ahLst/>
              <a:cxnLst/>
              <a:rect l="l" t="t" r="r" b="b"/>
              <a:pathLst>
                <a:path w="42585" h="3922" extrusionOk="0">
                  <a:moveTo>
                    <a:pt x="8997" y="0"/>
                  </a:moveTo>
                  <a:lnTo>
                    <a:pt x="0" y="3921"/>
                  </a:lnTo>
                  <a:lnTo>
                    <a:pt x="42585" y="3921"/>
                  </a:lnTo>
                  <a:lnTo>
                    <a:pt x="425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297500" y="3304300"/>
              <a:ext cx="1064625" cy="96525"/>
            </a:xfrm>
            <a:custGeom>
              <a:avLst/>
              <a:gdLst/>
              <a:ahLst/>
              <a:cxnLst/>
              <a:rect l="l" t="t" r="r" b="b"/>
              <a:pathLst>
                <a:path w="42585" h="3861" extrusionOk="0">
                  <a:moveTo>
                    <a:pt x="8997" y="0"/>
                  </a:moveTo>
                  <a:lnTo>
                    <a:pt x="0" y="3860"/>
                  </a:lnTo>
                  <a:lnTo>
                    <a:pt x="42585" y="3860"/>
                  </a:lnTo>
                  <a:lnTo>
                    <a:pt x="425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297500" y="3605975"/>
              <a:ext cx="1064625" cy="97275"/>
            </a:xfrm>
            <a:custGeom>
              <a:avLst/>
              <a:gdLst/>
              <a:ahLst/>
              <a:cxnLst/>
              <a:rect l="l" t="t" r="r" b="b"/>
              <a:pathLst>
                <a:path w="42585" h="3891" extrusionOk="0">
                  <a:moveTo>
                    <a:pt x="8997" y="0"/>
                  </a:moveTo>
                  <a:lnTo>
                    <a:pt x="0" y="3891"/>
                  </a:lnTo>
                  <a:lnTo>
                    <a:pt x="42585" y="3891"/>
                  </a:lnTo>
                  <a:lnTo>
                    <a:pt x="4258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297500" y="3908400"/>
              <a:ext cx="1064625" cy="96525"/>
            </a:xfrm>
            <a:custGeom>
              <a:avLst/>
              <a:gdLst/>
              <a:ahLst/>
              <a:cxnLst/>
              <a:rect l="l" t="t" r="r" b="b"/>
              <a:pathLst>
                <a:path w="42585" h="3861" extrusionOk="0">
                  <a:moveTo>
                    <a:pt x="8997" y="1"/>
                  </a:moveTo>
                  <a:lnTo>
                    <a:pt x="0" y="3861"/>
                  </a:lnTo>
                  <a:lnTo>
                    <a:pt x="42585" y="3861"/>
                  </a:lnTo>
                  <a:lnTo>
                    <a:pt x="4258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121950" y="2279950"/>
              <a:ext cx="1265754" cy="1842000"/>
            </a:xfrm>
            <a:custGeom>
              <a:avLst/>
              <a:gdLst/>
              <a:ahLst/>
              <a:cxnLst/>
              <a:rect l="l" t="t" r="r" b="b"/>
              <a:pathLst>
                <a:path w="44865" h="73680" fill="none" extrusionOk="0">
                  <a:moveTo>
                    <a:pt x="24865" y="1"/>
                  </a:moveTo>
                  <a:lnTo>
                    <a:pt x="1" y="1"/>
                  </a:lnTo>
                  <a:lnTo>
                    <a:pt x="1" y="73680"/>
                  </a:lnTo>
                  <a:lnTo>
                    <a:pt x="44865" y="7368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miter lim="3039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054925" y="1890125"/>
              <a:ext cx="527400" cy="432425"/>
            </a:xfrm>
            <a:custGeom>
              <a:avLst/>
              <a:gdLst/>
              <a:ahLst/>
              <a:cxnLst/>
              <a:rect l="l" t="t" r="r" b="b"/>
              <a:pathLst>
                <a:path w="21096" h="17297" extrusionOk="0">
                  <a:moveTo>
                    <a:pt x="0" y="1"/>
                  </a:moveTo>
                  <a:lnTo>
                    <a:pt x="0" y="17296"/>
                  </a:lnTo>
                  <a:lnTo>
                    <a:pt x="21095" y="17296"/>
                  </a:lnTo>
                  <a:lnTo>
                    <a:pt x="2109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9"/>
          <p:cNvSpPr txBox="1">
            <a:spLocks noGrp="1"/>
          </p:cNvSpPr>
          <p:nvPr>
            <p:ph type="title"/>
          </p:nvPr>
        </p:nvSpPr>
        <p:spPr>
          <a:xfrm>
            <a:off x="713225" y="1428150"/>
            <a:ext cx="4133100" cy="7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3" name="Google Shape;103;p9"/>
          <p:cNvSpPr txBox="1">
            <a:spLocks noGrp="1"/>
          </p:cNvSpPr>
          <p:nvPr>
            <p:ph type="subTitle" idx="1"/>
          </p:nvPr>
        </p:nvSpPr>
        <p:spPr>
          <a:xfrm>
            <a:off x="713225" y="2110625"/>
            <a:ext cx="4038000" cy="138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104" name="Google Shape;104;p9"/>
          <p:cNvCxnSpPr/>
          <p:nvPr/>
        </p:nvCxnSpPr>
        <p:spPr>
          <a:xfrm>
            <a:off x="-17750" y="4797725"/>
            <a:ext cx="91929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" name="Google Shape;105;p9"/>
          <p:cNvSpPr/>
          <p:nvPr/>
        </p:nvSpPr>
        <p:spPr>
          <a:xfrm>
            <a:off x="-17750" y="576075"/>
            <a:ext cx="2616300" cy="215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6" name="Google Shape;106;p9"/>
          <p:cNvGrpSpPr/>
          <p:nvPr/>
        </p:nvGrpSpPr>
        <p:grpSpPr>
          <a:xfrm>
            <a:off x="6024587" y="708500"/>
            <a:ext cx="4096063" cy="2293500"/>
            <a:chOff x="6024587" y="708500"/>
            <a:chExt cx="4096063" cy="2293500"/>
          </a:xfrm>
        </p:grpSpPr>
        <p:grpSp>
          <p:nvGrpSpPr>
            <p:cNvPr id="107" name="Google Shape;107;p9"/>
            <p:cNvGrpSpPr/>
            <p:nvPr/>
          </p:nvGrpSpPr>
          <p:grpSpPr>
            <a:xfrm>
              <a:off x="6024587" y="708500"/>
              <a:ext cx="1441200" cy="1790400"/>
              <a:chOff x="-1092963" y="965450"/>
              <a:chExt cx="1441200" cy="1790400"/>
            </a:xfrm>
          </p:grpSpPr>
          <p:sp>
            <p:nvSpPr>
              <p:cNvPr id="108" name="Google Shape;108;p9"/>
              <p:cNvSpPr/>
              <p:nvPr/>
            </p:nvSpPr>
            <p:spPr>
              <a:xfrm>
                <a:off x="-1092963" y="965450"/>
                <a:ext cx="1441200" cy="1790400"/>
              </a:xfrm>
              <a:prstGeom prst="rect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9"/>
              <p:cNvSpPr/>
              <p:nvPr/>
            </p:nvSpPr>
            <p:spPr>
              <a:xfrm>
                <a:off x="-990525" y="1092650"/>
                <a:ext cx="1236300" cy="15360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0" name="Google Shape;110;p9"/>
            <p:cNvSpPr/>
            <p:nvPr/>
          </p:nvSpPr>
          <p:spPr>
            <a:xfrm>
              <a:off x="7956150" y="837500"/>
              <a:ext cx="2164500" cy="21645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6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9" name="Google Shape;369;p31"/>
          <p:cNvCxnSpPr/>
          <p:nvPr/>
        </p:nvCxnSpPr>
        <p:spPr>
          <a:xfrm>
            <a:off x="-17750" y="4797725"/>
            <a:ext cx="91929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70" name="Google Shape;370;p31"/>
          <p:cNvGrpSpPr/>
          <p:nvPr/>
        </p:nvGrpSpPr>
        <p:grpSpPr>
          <a:xfrm>
            <a:off x="8074650" y="1570750"/>
            <a:ext cx="819900" cy="819900"/>
            <a:chOff x="6399325" y="315200"/>
            <a:chExt cx="819900" cy="819900"/>
          </a:xfrm>
        </p:grpSpPr>
        <p:sp>
          <p:nvSpPr>
            <p:cNvPr id="371" name="Google Shape;371;p31"/>
            <p:cNvSpPr/>
            <p:nvPr/>
          </p:nvSpPr>
          <p:spPr>
            <a:xfrm>
              <a:off x="6399325" y="315200"/>
              <a:ext cx="819900" cy="8199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31"/>
            <p:cNvSpPr/>
            <p:nvPr/>
          </p:nvSpPr>
          <p:spPr>
            <a:xfrm>
              <a:off x="6616063" y="524700"/>
              <a:ext cx="386400" cy="386400"/>
            </a:xfrm>
            <a:prstGeom prst="plus">
              <a:avLst>
                <a:gd name="adj" fmla="val 33573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" name="Google Shape;373;p31"/>
          <p:cNvSpPr/>
          <p:nvPr/>
        </p:nvSpPr>
        <p:spPr>
          <a:xfrm>
            <a:off x="7978738" y="2619163"/>
            <a:ext cx="307775" cy="307775"/>
          </a:xfrm>
          <a:custGeom>
            <a:avLst/>
            <a:gdLst/>
            <a:ahLst/>
            <a:cxnLst/>
            <a:rect l="l" t="t" r="r" b="b"/>
            <a:pathLst>
              <a:path w="12311" h="12311" extrusionOk="0">
                <a:moveTo>
                  <a:pt x="6140" y="0"/>
                </a:moveTo>
                <a:cubicBezTo>
                  <a:pt x="2736" y="0"/>
                  <a:pt x="0" y="2736"/>
                  <a:pt x="0" y="6140"/>
                </a:cubicBezTo>
                <a:cubicBezTo>
                  <a:pt x="0" y="9545"/>
                  <a:pt x="2736" y="12311"/>
                  <a:pt x="6140" y="12311"/>
                </a:cubicBezTo>
                <a:cubicBezTo>
                  <a:pt x="9544" y="12311"/>
                  <a:pt x="12310" y="9545"/>
                  <a:pt x="12310" y="6140"/>
                </a:cubicBezTo>
                <a:cubicBezTo>
                  <a:pt x="12310" y="2736"/>
                  <a:pt x="9544" y="0"/>
                  <a:pt x="614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31"/>
          <p:cNvSpPr/>
          <p:nvPr/>
        </p:nvSpPr>
        <p:spPr>
          <a:xfrm flipH="1">
            <a:off x="-1364900" y="3489175"/>
            <a:ext cx="2644200" cy="2607600"/>
          </a:xfrm>
          <a:prstGeom prst="blockArc">
            <a:avLst>
              <a:gd name="adj1" fmla="val 10800000"/>
              <a:gd name="adj2" fmla="val 16121151"/>
              <a:gd name="adj3" fmla="val 1606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5" name="Google Shape;375;p31"/>
          <p:cNvGrpSpPr/>
          <p:nvPr/>
        </p:nvGrpSpPr>
        <p:grpSpPr>
          <a:xfrm>
            <a:off x="706825" y="3176875"/>
            <a:ext cx="456425" cy="404925"/>
            <a:chOff x="3707750" y="3904900"/>
            <a:chExt cx="456425" cy="404925"/>
          </a:xfrm>
        </p:grpSpPr>
        <p:sp>
          <p:nvSpPr>
            <p:cNvPr id="376" name="Google Shape;376;p31"/>
            <p:cNvSpPr/>
            <p:nvPr/>
          </p:nvSpPr>
          <p:spPr>
            <a:xfrm>
              <a:off x="3707750" y="3904900"/>
              <a:ext cx="307775" cy="307775"/>
            </a:xfrm>
            <a:custGeom>
              <a:avLst/>
              <a:gdLst/>
              <a:ahLst/>
              <a:cxnLst/>
              <a:rect l="l" t="t" r="r" b="b"/>
              <a:pathLst>
                <a:path w="12311" h="12311" extrusionOk="0">
                  <a:moveTo>
                    <a:pt x="6140" y="0"/>
                  </a:moveTo>
                  <a:cubicBezTo>
                    <a:pt x="2736" y="0"/>
                    <a:pt x="0" y="2736"/>
                    <a:pt x="0" y="6140"/>
                  </a:cubicBezTo>
                  <a:cubicBezTo>
                    <a:pt x="0" y="9545"/>
                    <a:pt x="2736" y="12311"/>
                    <a:pt x="6140" y="12311"/>
                  </a:cubicBezTo>
                  <a:cubicBezTo>
                    <a:pt x="9544" y="12311"/>
                    <a:pt x="12310" y="9545"/>
                    <a:pt x="12310" y="6140"/>
                  </a:cubicBezTo>
                  <a:cubicBezTo>
                    <a:pt x="12310" y="2736"/>
                    <a:pt x="9544" y="0"/>
                    <a:pt x="61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31"/>
            <p:cNvSpPr/>
            <p:nvPr/>
          </p:nvSpPr>
          <p:spPr>
            <a:xfrm>
              <a:off x="4051700" y="4197325"/>
              <a:ext cx="112475" cy="112500"/>
            </a:xfrm>
            <a:custGeom>
              <a:avLst/>
              <a:gdLst/>
              <a:ahLst/>
              <a:cxnLst/>
              <a:rect l="l" t="t" r="r" b="b"/>
              <a:pathLst>
                <a:path w="4499" h="4500" extrusionOk="0">
                  <a:moveTo>
                    <a:pt x="2250" y="1"/>
                  </a:moveTo>
                  <a:cubicBezTo>
                    <a:pt x="1003" y="1"/>
                    <a:pt x="0" y="1034"/>
                    <a:pt x="0" y="2250"/>
                  </a:cubicBezTo>
                  <a:cubicBezTo>
                    <a:pt x="0" y="3496"/>
                    <a:pt x="1034" y="4499"/>
                    <a:pt x="2250" y="4499"/>
                  </a:cubicBezTo>
                  <a:cubicBezTo>
                    <a:pt x="3496" y="4499"/>
                    <a:pt x="4499" y="3466"/>
                    <a:pt x="4499" y="2250"/>
                  </a:cubicBezTo>
                  <a:cubicBezTo>
                    <a:pt x="4499" y="1034"/>
                    <a:pt x="3496" y="31"/>
                    <a:pt x="22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8" name="Google Shape;378;p31"/>
          <p:cNvSpPr/>
          <p:nvPr/>
        </p:nvSpPr>
        <p:spPr>
          <a:xfrm>
            <a:off x="520013" y="665538"/>
            <a:ext cx="386400" cy="386400"/>
          </a:xfrm>
          <a:prstGeom prst="plus">
            <a:avLst>
              <a:gd name="adj" fmla="val 33573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6_1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0" name="Google Shape;380;p32"/>
          <p:cNvCxnSpPr/>
          <p:nvPr/>
        </p:nvCxnSpPr>
        <p:spPr>
          <a:xfrm>
            <a:off x="-17750" y="4797725"/>
            <a:ext cx="91929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1" name="Google Shape;381;p32"/>
          <p:cNvSpPr/>
          <p:nvPr/>
        </p:nvSpPr>
        <p:spPr>
          <a:xfrm>
            <a:off x="7872400" y="3489175"/>
            <a:ext cx="2644200" cy="2607600"/>
          </a:xfrm>
          <a:prstGeom prst="blockArc">
            <a:avLst>
              <a:gd name="adj1" fmla="val 10800000"/>
              <a:gd name="adj2" fmla="val 16121151"/>
              <a:gd name="adj3" fmla="val 1606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2" name="Google Shape;382;p32"/>
          <p:cNvGrpSpPr/>
          <p:nvPr/>
        </p:nvGrpSpPr>
        <p:grpSpPr>
          <a:xfrm>
            <a:off x="7574225" y="1127725"/>
            <a:ext cx="819900" cy="819900"/>
            <a:chOff x="6399325" y="315200"/>
            <a:chExt cx="819900" cy="819900"/>
          </a:xfrm>
        </p:grpSpPr>
        <p:sp>
          <p:nvSpPr>
            <p:cNvPr id="383" name="Google Shape;383;p32"/>
            <p:cNvSpPr/>
            <p:nvPr/>
          </p:nvSpPr>
          <p:spPr>
            <a:xfrm>
              <a:off x="6399325" y="315200"/>
              <a:ext cx="819900" cy="8199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32"/>
            <p:cNvSpPr/>
            <p:nvPr/>
          </p:nvSpPr>
          <p:spPr>
            <a:xfrm>
              <a:off x="6616063" y="524700"/>
              <a:ext cx="386400" cy="386400"/>
            </a:xfrm>
            <a:prstGeom prst="plus">
              <a:avLst>
                <a:gd name="adj" fmla="val 33573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5" name="Google Shape;385;p32"/>
          <p:cNvSpPr/>
          <p:nvPr/>
        </p:nvSpPr>
        <p:spPr>
          <a:xfrm>
            <a:off x="7435388" y="2143713"/>
            <a:ext cx="307775" cy="307775"/>
          </a:xfrm>
          <a:custGeom>
            <a:avLst/>
            <a:gdLst/>
            <a:ahLst/>
            <a:cxnLst/>
            <a:rect l="l" t="t" r="r" b="b"/>
            <a:pathLst>
              <a:path w="12311" h="12311" extrusionOk="0">
                <a:moveTo>
                  <a:pt x="6140" y="0"/>
                </a:moveTo>
                <a:cubicBezTo>
                  <a:pt x="2736" y="0"/>
                  <a:pt x="0" y="2736"/>
                  <a:pt x="0" y="6140"/>
                </a:cubicBezTo>
                <a:cubicBezTo>
                  <a:pt x="0" y="9545"/>
                  <a:pt x="2736" y="12311"/>
                  <a:pt x="6140" y="12311"/>
                </a:cubicBezTo>
                <a:cubicBezTo>
                  <a:pt x="9544" y="12311"/>
                  <a:pt x="12310" y="9545"/>
                  <a:pt x="12310" y="6140"/>
                </a:cubicBezTo>
                <a:cubicBezTo>
                  <a:pt x="12310" y="2736"/>
                  <a:pt x="9544" y="0"/>
                  <a:pt x="614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6" name="Google Shape;386;p32"/>
          <p:cNvGrpSpPr/>
          <p:nvPr/>
        </p:nvGrpSpPr>
        <p:grpSpPr>
          <a:xfrm>
            <a:off x="520025" y="2201250"/>
            <a:ext cx="456425" cy="404925"/>
            <a:chOff x="3707750" y="3904900"/>
            <a:chExt cx="456425" cy="404925"/>
          </a:xfrm>
        </p:grpSpPr>
        <p:sp>
          <p:nvSpPr>
            <p:cNvPr id="387" name="Google Shape;387;p32"/>
            <p:cNvSpPr/>
            <p:nvPr/>
          </p:nvSpPr>
          <p:spPr>
            <a:xfrm>
              <a:off x="3707750" y="3904900"/>
              <a:ext cx="307775" cy="307775"/>
            </a:xfrm>
            <a:custGeom>
              <a:avLst/>
              <a:gdLst/>
              <a:ahLst/>
              <a:cxnLst/>
              <a:rect l="l" t="t" r="r" b="b"/>
              <a:pathLst>
                <a:path w="12311" h="12311" extrusionOk="0">
                  <a:moveTo>
                    <a:pt x="6140" y="0"/>
                  </a:moveTo>
                  <a:cubicBezTo>
                    <a:pt x="2736" y="0"/>
                    <a:pt x="0" y="2736"/>
                    <a:pt x="0" y="6140"/>
                  </a:cubicBezTo>
                  <a:cubicBezTo>
                    <a:pt x="0" y="9545"/>
                    <a:pt x="2736" y="12311"/>
                    <a:pt x="6140" y="12311"/>
                  </a:cubicBezTo>
                  <a:cubicBezTo>
                    <a:pt x="9544" y="12311"/>
                    <a:pt x="12310" y="9545"/>
                    <a:pt x="12310" y="6140"/>
                  </a:cubicBezTo>
                  <a:cubicBezTo>
                    <a:pt x="12310" y="2736"/>
                    <a:pt x="9544" y="0"/>
                    <a:pt x="61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2"/>
            <p:cNvSpPr/>
            <p:nvPr/>
          </p:nvSpPr>
          <p:spPr>
            <a:xfrm>
              <a:off x="4051700" y="4197325"/>
              <a:ext cx="112475" cy="112500"/>
            </a:xfrm>
            <a:custGeom>
              <a:avLst/>
              <a:gdLst/>
              <a:ahLst/>
              <a:cxnLst/>
              <a:rect l="l" t="t" r="r" b="b"/>
              <a:pathLst>
                <a:path w="4499" h="4500" extrusionOk="0">
                  <a:moveTo>
                    <a:pt x="2250" y="1"/>
                  </a:moveTo>
                  <a:cubicBezTo>
                    <a:pt x="1003" y="1"/>
                    <a:pt x="0" y="1034"/>
                    <a:pt x="0" y="2250"/>
                  </a:cubicBezTo>
                  <a:cubicBezTo>
                    <a:pt x="0" y="3496"/>
                    <a:pt x="1034" y="4499"/>
                    <a:pt x="2250" y="4499"/>
                  </a:cubicBezTo>
                  <a:cubicBezTo>
                    <a:pt x="3496" y="4499"/>
                    <a:pt x="4499" y="3466"/>
                    <a:pt x="4499" y="2250"/>
                  </a:cubicBezTo>
                  <a:cubicBezTo>
                    <a:pt x="4499" y="1034"/>
                    <a:pt x="3496" y="31"/>
                    <a:pt x="22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9" name="Google Shape;389;p32"/>
          <p:cNvSpPr/>
          <p:nvPr/>
        </p:nvSpPr>
        <p:spPr>
          <a:xfrm>
            <a:off x="520013" y="3271263"/>
            <a:ext cx="386400" cy="386400"/>
          </a:xfrm>
          <a:prstGeom prst="plus">
            <a:avLst>
              <a:gd name="adj" fmla="val 33573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B7ABB-9BE9-E54C-B89F-A6768635734E}" type="datetimeFigureOut">
              <a:rPr lang="en-US" smtClean="0"/>
              <a:pPr/>
              <a:t>1/22/23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B2B03-4538-BA43-BFEE-CE882B2A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30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0875" y="450625"/>
            <a:ext cx="7722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Paytone One"/>
              <a:buNone/>
              <a:defRPr sz="3300" b="1">
                <a:solidFill>
                  <a:schemeClr val="accent2"/>
                </a:solidFill>
                <a:latin typeface="Paytone One"/>
                <a:ea typeface="Paytone One"/>
                <a:cs typeface="Paytone One"/>
                <a:sym typeface="Payton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Paytone One"/>
              <a:buNone/>
              <a:defRPr sz="3300" b="1">
                <a:solidFill>
                  <a:schemeClr val="accent2"/>
                </a:solidFill>
                <a:latin typeface="Paytone One"/>
                <a:ea typeface="Paytone One"/>
                <a:cs typeface="Paytone One"/>
                <a:sym typeface="Payton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Paytone One"/>
              <a:buNone/>
              <a:defRPr sz="3300" b="1">
                <a:solidFill>
                  <a:schemeClr val="accent2"/>
                </a:solidFill>
                <a:latin typeface="Paytone One"/>
                <a:ea typeface="Paytone One"/>
                <a:cs typeface="Paytone One"/>
                <a:sym typeface="Payton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Paytone One"/>
              <a:buNone/>
              <a:defRPr sz="3300" b="1">
                <a:solidFill>
                  <a:schemeClr val="accent2"/>
                </a:solidFill>
                <a:latin typeface="Paytone One"/>
                <a:ea typeface="Paytone One"/>
                <a:cs typeface="Paytone One"/>
                <a:sym typeface="Payton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Paytone One"/>
              <a:buNone/>
              <a:defRPr sz="3300" b="1">
                <a:solidFill>
                  <a:schemeClr val="accent2"/>
                </a:solidFill>
                <a:latin typeface="Paytone One"/>
                <a:ea typeface="Paytone One"/>
                <a:cs typeface="Paytone One"/>
                <a:sym typeface="Payton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Paytone One"/>
              <a:buNone/>
              <a:defRPr sz="3300" b="1">
                <a:solidFill>
                  <a:schemeClr val="accent2"/>
                </a:solidFill>
                <a:latin typeface="Paytone One"/>
                <a:ea typeface="Paytone One"/>
                <a:cs typeface="Paytone One"/>
                <a:sym typeface="Payton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Paytone One"/>
              <a:buNone/>
              <a:defRPr sz="3300" b="1">
                <a:solidFill>
                  <a:schemeClr val="accent2"/>
                </a:solidFill>
                <a:latin typeface="Paytone One"/>
                <a:ea typeface="Paytone One"/>
                <a:cs typeface="Paytone One"/>
                <a:sym typeface="Payton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Paytone One"/>
              <a:buNone/>
              <a:defRPr sz="3300" b="1">
                <a:solidFill>
                  <a:schemeClr val="accent2"/>
                </a:solidFill>
                <a:latin typeface="Paytone One"/>
                <a:ea typeface="Paytone One"/>
                <a:cs typeface="Paytone One"/>
                <a:sym typeface="Payton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Paytone One"/>
              <a:buNone/>
              <a:defRPr sz="3300" b="1">
                <a:solidFill>
                  <a:schemeClr val="accent2"/>
                </a:solidFill>
                <a:latin typeface="Paytone One"/>
                <a:ea typeface="Paytone One"/>
                <a:cs typeface="Paytone One"/>
                <a:sym typeface="Payton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0875" y="1152475"/>
            <a:ext cx="7722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ncode Sans"/>
              <a:buChar char="●"/>
              <a:defRPr sz="180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code Sans"/>
              <a:buChar char="○"/>
              <a:defRPr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code Sans"/>
              <a:buChar char="■"/>
              <a:defRPr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code Sans"/>
              <a:buChar char="●"/>
              <a:defRPr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code Sans"/>
              <a:buChar char="○"/>
              <a:defRPr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code Sans"/>
              <a:buChar char="■"/>
              <a:defRPr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code Sans"/>
              <a:buChar char="●"/>
              <a:defRPr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code Sans"/>
              <a:buChar char="○"/>
              <a:defRPr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ncode Sans"/>
              <a:buChar char="■"/>
              <a:defRPr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5" r:id="rId2"/>
    <p:sldLayoutId id="2147483658" r:id="rId3"/>
    <p:sldLayoutId id="2147483677" r:id="rId4"/>
    <p:sldLayoutId id="2147483678" r:id="rId5"/>
    <p:sldLayoutId id="214748368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6"/>
          <p:cNvSpPr txBox="1">
            <a:spLocks noGrp="1"/>
          </p:cNvSpPr>
          <p:nvPr>
            <p:ph type="ctrTitle"/>
          </p:nvPr>
        </p:nvSpPr>
        <p:spPr>
          <a:xfrm>
            <a:off x="303633" y="1135488"/>
            <a:ext cx="5510047" cy="17578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latin typeface="Calibri" panose="020F0502020204030204" pitchFamily="34" charset="0"/>
                <a:cs typeface="Calibri" panose="020F0502020204030204" pitchFamily="34" charset="0"/>
              </a:rPr>
              <a:t>MENULIS SOAL </a:t>
            </a:r>
            <a:r>
              <a:rPr lang="en" sz="60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OSCE</a:t>
            </a:r>
            <a:endParaRPr sz="6000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6" name="Google Shape;406;p36"/>
          <p:cNvSpPr txBox="1">
            <a:spLocks noGrp="1"/>
          </p:cNvSpPr>
          <p:nvPr>
            <p:ph type="subTitle" idx="1"/>
          </p:nvPr>
        </p:nvSpPr>
        <p:spPr>
          <a:xfrm>
            <a:off x="212436" y="3247697"/>
            <a:ext cx="5523346" cy="6017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 OSCE AIPNI, Januari 2023</a:t>
            </a:r>
            <a:b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id-ID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E434319-ED2E-6F4E-B8B2-D13559BE0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700" y="189186"/>
            <a:ext cx="3416300" cy="47454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C739F-A158-E743-9CBC-33142E011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0076" y="931536"/>
            <a:ext cx="4617726" cy="741300"/>
          </a:xfrm>
        </p:spPr>
        <p:txBody>
          <a:bodyPr/>
          <a:lstStyle/>
          <a:p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Tomat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Matang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dicampur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Ikan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Disantap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Lezat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seorang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pria</a:t>
            </a:r>
            <a:b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Selamat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siang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saya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ucapakan</a:t>
            </a:r>
            <a:b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</a:b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Tetap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semangat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dan</a:t>
            </a:r>
            <a:r>
              <a:rPr lang="en-US" sz="24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en-US" sz="24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Bekarya</a:t>
            </a:r>
            <a:endParaRPr lang="en-US" sz="2400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0FB21F-4A03-B240-8D21-F7EB85663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" y="1131832"/>
            <a:ext cx="3327400" cy="317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643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90438-64C0-1D43-A6A2-5645B5822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575" y="571257"/>
            <a:ext cx="7722000" cy="918583"/>
          </a:xfrm>
        </p:spPr>
        <p:txBody>
          <a:bodyPr/>
          <a:lstStyle/>
          <a:p>
            <a:pPr algn="ctr"/>
            <a:r>
              <a:rPr lang="en-US" sz="4800" dirty="0">
                <a:latin typeface="Calibri" panose="020F0502020204030204" pitchFamily="34" charset="0"/>
                <a:cs typeface="Calibri" panose="020F0502020204030204" pitchFamily="34" charset="0"/>
              </a:rPr>
              <a:t>Outline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7845F-27A7-F549-9EE7-8ED04AA68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575" y="1558865"/>
            <a:ext cx="7722000" cy="3416400"/>
          </a:xfrm>
        </p:spPr>
        <p:txBody>
          <a:bodyPr/>
          <a:lstStyle/>
          <a:p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Komponen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Soal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OSCE</a:t>
            </a:r>
          </a:p>
          <a:p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Soal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OSCE</a:t>
            </a:r>
          </a:p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Rubrik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Soal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OSCE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31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392168"/>
            <a:ext cx="6172200" cy="742950"/>
          </a:xfrm>
        </p:spPr>
        <p:txBody>
          <a:bodyPr/>
          <a:lstStyle/>
          <a:p>
            <a:r>
              <a:rPr lang="id-ID" sz="4400" dirty="0">
                <a:latin typeface="Calibri" panose="020F0502020204030204" pitchFamily="34" charset="0"/>
                <a:cs typeface="Calibri" panose="020F0502020204030204" pitchFamily="34" charset="0"/>
              </a:rPr>
              <a:t>Struktur Soal OSCE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25A9AA-7B4E-BF48-BF49-093A621CE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75" y="1152475"/>
            <a:ext cx="7722000" cy="3679656"/>
          </a:xfrm>
        </p:spPr>
        <p:txBody>
          <a:bodyPr>
            <a:normAutofit fontScale="62500" lnSpcReduction="20000"/>
          </a:bodyPr>
          <a:lstStyle/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Nomor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station</a:t>
            </a: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Judul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station</a:t>
            </a: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dibutuhkan</a:t>
            </a:r>
            <a:endParaRPr lang="en-ID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station</a:t>
            </a: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endParaRPr lang="en-ID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Kategori</a:t>
            </a:r>
            <a:endParaRPr lang="en-ID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Skenario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klinik</a:t>
            </a:r>
            <a:endParaRPr lang="en-ID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Instruksi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endParaRPr lang="en-ID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Instruksi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penguji</a:t>
            </a:r>
            <a:endParaRPr lang="en-ID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Instruksi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standard</a:t>
            </a: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Alat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 setting </a:t>
            </a: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tempat</a:t>
            </a:r>
            <a:endParaRPr lang="en-ID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Penulis</a:t>
            </a:r>
            <a:endParaRPr lang="en-ID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>
              <a:buFont typeface="+mj-lt"/>
              <a:buAutoNum type="arabicPeriod"/>
            </a:pP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Referensi</a:t>
            </a:r>
            <a:endParaRPr lang="en-ID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>
              <a:buFont typeface="+mj-lt"/>
              <a:buAutoNum type="arabicPeriod"/>
            </a:pPr>
            <a:r>
              <a:rPr lang="en-ID" sz="3000" dirty="0">
                <a:latin typeface="Calibri" panose="020F0502020204030204" pitchFamily="34" charset="0"/>
                <a:cs typeface="Calibri" panose="020F0502020204030204" pitchFamily="34" charset="0"/>
              </a:rPr>
              <a:t>Rubrik </a:t>
            </a:r>
            <a:r>
              <a:rPr lang="en-ID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endParaRPr lang="en-ID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526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B9AB9-84AC-CF49-9DFD-29BB6142B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Templete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Soal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OSCE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7AA58A7-EA5E-7E49-A333-8D4BDA32DF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4473" y="1213945"/>
            <a:ext cx="7155713" cy="3799489"/>
          </a:xfrm>
        </p:spPr>
      </p:pic>
    </p:spTree>
    <p:extLst>
      <p:ext uri="{BB962C8B-B14F-4D97-AF65-F5344CB8AC3E}">
        <p14:creationId xmlns:p14="http://schemas.microsoft.com/office/powerpoint/2010/main" val="3517123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36AE9-871B-4640-BB26-1EA7CD3BC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94DBC19-508C-D544-B51D-C62C95D365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1564" y="1286860"/>
            <a:ext cx="6576291" cy="3657600"/>
          </a:xfrm>
        </p:spPr>
      </p:pic>
    </p:spTree>
    <p:extLst>
      <p:ext uri="{BB962C8B-B14F-4D97-AF65-F5344CB8AC3E}">
        <p14:creationId xmlns:p14="http://schemas.microsoft.com/office/powerpoint/2010/main" val="4061656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7034C-AFF4-0C4D-B5DB-E8751313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2D7989F-1D89-D947-BC3C-72368AED80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581" y="1200150"/>
            <a:ext cx="7084291" cy="2717581"/>
          </a:xfrm>
        </p:spPr>
      </p:pic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E664F32F-89FB-1947-B414-8E194E4CC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81" y="4095249"/>
            <a:ext cx="7084291" cy="973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85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3D497-0594-6E45-AABF-35F14FE86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4B1D6A-F350-FA4E-802D-B53094AD5E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345" y="1207466"/>
            <a:ext cx="8312728" cy="3642969"/>
          </a:xfrm>
        </p:spPr>
      </p:pic>
    </p:spTree>
    <p:extLst>
      <p:ext uri="{BB962C8B-B14F-4D97-AF65-F5344CB8AC3E}">
        <p14:creationId xmlns:p14="http://schemas.microsoft.com/office/powerpoint/2010/main" val="926233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E83E4-075A-714A-A092-D4E7D115C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AF3FCF-DC4D-3946-89B8-66E37AA05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855" y="1468819"/>
            <a:ext cx="7555345" cy="3120263"/>
          </a:xfrm>
        </p:spPr>
      </p:pic>
    </p:spTree>
    <p:extLst>
      <p:ext uri="{BB962C8B-B14F-4D97-AF65-F5344CB8AC3E}">
        <p14:creationId xmlns:p14="http://schemas.microsoft.com/office/powerpoint/2010/main" val="1813903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2400" dirty="0">
                <a:latin typeface="+mn-lt"/>
              </a:rPr>
              <a:t>1. </a:t>
            </a:r>
            <a:r>
              <a:rPr lang="en-US" sz="2400" dirty="0" err="1">
                <a:latin typeface="+mn-lt"/>
              </a:rPr>
              <a:t>Nomor</a:t>
            </a:r>
            <a:r>
              <a:rPr lang="en-US" sz="2400" dirty="0">
                <a:latin typeface="+mn-lt"/>
              </a:rPr>
              <a:t> Station</a:t>
            </a:r>
            <a:br>
              <a:rPr lang="en-US" sz="2400" dirty="0">
                <a:latin typeface="+mn-lt"/>
              </a:rPr>
            </a:br>
            <a:endParaRPr lang="en-US" sz="2400" dirty="0"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10875" y="1152475"/>
            <a:ext cx="3466987" cy="3416400"/>
          </a:xfrm>
        </p:spPr>
        <p:txBody>
          <a:bodyPr/>
          <a:lstStyle/>
          <a:p>
            <a:endParaRPr lang="en-US" dirty="0"/>
          </a:p>
          <a:p>
            <a:pPr marL="114300" indent="0">
              <a:buNone/>
            </a:pPr>
            <a:r>
              <a:rPr lang="en-US" sz="2400" dirty="0" err="1">
                <a:latin typeface="+mn-lt"/>
              </a:rPr>
              <a:t>Diisi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oleh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tim</a:t>
            </a:r>
            <a:r>
              <a:rPr lang="en-US" sz="2400" dirty="0">
                <a:latin typeface="+mn-lt"/>
              </a:rPr>
              <a:t> OSCE 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74C7F6-AFF3-6A41-804C-113E02DAB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814" y="1003698"/>
            <a:ext cx="4461643" cy="36693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6CA0F1-8CC5-414B-AC6C-08E368D65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083" y="784414"/>
            <a:ext cx="1671145" cy="6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144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Judul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Station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875" y="1152475"/>
            <a:ext cx="3664056" cy="3416400"/>
          </a:xfrm>
        </p:spPr>
        <p:txBody>
          <a:bodyPr/>
          <a:lstStyle/>
          <a:p>
            <a:pPr marL="114300" indent="0">
              <a:buNone/>
            </a:pP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Isilah  kebutuhan dasar, </a:t>
            </a:r>
            <a:r>
              <a:rPr lang="id-ID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lifespan</a:t>
            </a:r>
            <a:r>
              <a:rPr lang="id-ID" sz="2400" i="1" dirty="0"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id-ID" sz="2400" dirty="0">
                <a:latin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id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seting</a:t>
            </a:r>
            <a:endParaRPr lang="id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id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id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id-ID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id-ID" sz="2400" b="1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14300" indent="0">
              <a:buNone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Kebutuhan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aman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nyaman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pada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pasien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dewasa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di unit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rawat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inap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4300" indent="0">
              <a:buNone/>
            </a:pP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1B5959-735B-4D47-9742-8D24BEF7E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703" y="1152475"/>
            <a:ext cx="4311869" cy="38215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7F7B03-0395-8D40-9F15-F7C7307F2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2855" y="1177431"/>
            <a:ext cx="1671145" cy="6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619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dibutuhkan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114300" indent="0">
              <a:buNone/>
            </a:pP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Tulislah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13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menit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58A665-C248-6A42-8E9B-5FD0678D60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75" y="1215537"/>
            <a:ext cx="4311869" cy="38215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1B1EF3-51DE-8843-BB0D-C8101BF1E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5586" y="1508507"/>
            <a:ext cx="1671145" cy="6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14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325" y="1225898"/>
            <a:ext cx="3405352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Tulislah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tujuan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dinilai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US" sz="2000" b="1" u="sng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r>
              <a:rPr lang="en-US" sz="2000" b="1" u="sng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14300" indent="0">
              <a:buNone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Menilai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mahasiswa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mengkaji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kondisi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perawatan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C8F92B-9369-A84B-AE18-3DAE2C228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6689" y="1023325"/>
            <a:ext cx="3760201" cy="38215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A24DEC-4C42-2246-8A05-8802E1F26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7302" y="1602867"/>
            <a:ext cx="1671145" cy="6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33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876" y="1089212"/>
            <a:ext cx="4021992" cy="36586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Tebalkan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beberapa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dinilai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Komunikasi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edukasi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konseling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Pengkajian</a:t>
            </a:r>
            <a:r>
              <a:rPr lang="en-ID" sz="24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Diagnosa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perencanaan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Implementasi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Evaluasi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ID" sz="2400" b="1" dirty="0">
                <a:latin typeface="Calibri" panose="020F0502020204030204" pitchFamily="34" charset="0"/>
                <a:cs typeface="Calibri" panose="020F0502020204030204" pitchFamily="34" charset="0"/>
              </a:rPr>
              <a:t> professional</a:t>
            </a: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i-FI" sz="1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407444-97A9-9942-A21E-34AF1121F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903" y="1089212"/>
            <a:ext cx="3760201" cy="38215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5EE75C-480C-8B4A-B631-ADAD5F7FF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2263" y="2106605"/>
            <a:ext cx="1671145" cy="6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49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875" y="450625"/>
            <a:ext cx="8359646" cy="742672"/>
          </a:xfrm>
        </p:spPr>
        <p:txBody>
          <a:bodyPr>
            <a:noAutofit/>
          </a:bodyPr>
          <a:lstStyle/>
          <a:p>
            <a:pPr lvl="0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en-US" sz="3600" b="1" dirty="0" err="1">
                <a:latin typeface="Calibri" panose="020F0502020204030204" pitchFamily="34" charset="0"/>
                <a:cs typeface="Calibri" panose="020F0502020204030204" pitchFamily="34" charset="0"/>
              </a:rPr>
              <a:t>Kategori</a:t>
            </a:r>
            <a:br>
              <a:rPr lang="en-US" sz="3600" dirty="0"/>
            </a:br>
            <a:br>
              <a:rPr lang="en-US" sz="3600" dirty="0"/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875" y="1434661"/>
            <a:ext cx="3640408" cy="3175035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Tebalkan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kategori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dinilai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Oksigenasi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Sirkulasi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Cairan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elektrolit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Nutrisi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000" b="1" dirty="0">
                <a:latin typeface="Calibri" panose="020F0502020204030204" pitchFamily="34" charset="0"/>
                <a:cs typeface="Calibri" panose="020F0502020204030204" pitchFamily="34" charset="0"/>
              </a:rPr>
              <a:t>Aman </a:t>
            </a:r>
            <a:r>
              <a:rPr lang="en-ID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nyaman</a:t>
            </a:r>
            <a:endParaRPr lang="en-ID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Psikososial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Eliminasi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Aktivitas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istirahat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Seksual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reproduksi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2EA8B9-8FBC-804B-9C5B-956E61B15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199" y="1111405"/>
            <a:ext cx="3760201" cy="38215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EEB329-C5F2-8546-B199-4C2A5BA3C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815" y="3817164"/>
            <a:ext cx="1671145" cy="6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36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912" y="152721"/>
            <a:ext cx="7037416" cy="1058956"/>
          </a:xfrm>
        </p:spPr>
        <p:txBody>
          <a:bodyPr>
            <a:noAutofit/>
          </a:bodyPr>
          <a:lstStyle/>
          <a:p>
            <a:pPr lvl="0"/>
            <a:br>
              <a:rPr lang="en-US" sz="3600" b="1" dirty="0"/>
            </a:br>
            <a:r>
              <a:rPr lang="en-US" sz="3600" b="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3600" b="0" dirty="0"/>
              <a:t>.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Instruksi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000" y="1405568"/>
            <a:ext cx="5524261" cy="3416400"/>
          </a:xfrm>
        </p:spPr>
        <p:txBody>
          <a:bodyPr>
            <a:normAutofit lnSpcReduction="10000"/>
          </a:bodyPr>
          <a:lstStyle/>
          <a:p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Mencantumkan skenario klinik station serta tugas yang harus dilakukan peserta ujian secara jelas. </a:t>
            </a:r>
          </a:p>
          <a:p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Skenario klinik menggambarkan kasus yang dihadapi. </a:t>
            </a:r>
          </a:p>
          <a:p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Tuliskan tugas yang harus dilakukan secara jelas, sehingga  tidak membingungkan peserta ujian. </a:t>
            </a:r>
          </a:p>
          <a:p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Bila dianggap perlu, tugas yang tidak perlu dilakukan oleh peserta dapat dicantumkan pula.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1102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97A73-E230-5448-8572-236F652C8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9ADF2-9879-394D-A2A9-CA60D2093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75" y="1152474"/>
            <a:ext cx="6541263" cy="3608711"/>
          </a:xfrm>
        </p:spPr>
        <p:txBody>
          <a:bodyPr/>
          <a:lstStyle/>
          <a:p>
            <a:pPr marL="114300" indent="0">
              <a:buNone/>
            </a:pPr>
            <a:r>
              <a:rPr lang="en-ID" b="1" u="sng" dirty="0" err="1"/>
              <a:t>Syarat-syarat</a:t>
            </a:r>
            <a:r>
              <a:rPr lang="en-ID" b="1" u="sng" dirty="0"/>
              <a:t> </a:t>
            </a:r>
            <a:r>
              <a:rPr lang="en-ID" b="1" u="sng" dirty="0" err="1"/>
              <a:t>skenario</a:t>
            </a:r>
            <a:r>
              <a:rPr lang="en-ID" b="1" u="sng" dirty="0"/>
              <a:t> yang </a:t>
            </a:r>
            <a:r>
              <a:rPr lang="en-ID" b="1" u="sng" dirty="0" err="1"/>
              <a:t>baik</a:t>
            </a:r>
            <a:r>
              <a:rPr lang="en-ID" b="1" u="sng" dirty="0"/>
              <a:t>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Mengacu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diharapkan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Tugas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dapat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diselesaikan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maksimal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13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menit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Pemaparan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kejadian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waktu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kasus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Setting/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tempat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kejadian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Informasi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14300" indent="0">
              <a:buNone/>
            </a:pP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	-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Identitas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jenis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kelamin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, setting)</a:t>
            </a:r>
          </a:p>
          <a:p>
            <a:pPr marL="114300" indent="0">
              <a:buNone/>
            </a:pP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	-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Riwayat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penyakit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sekarang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	-Data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pemeriksaan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fisik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	-Data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pemeriksaan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penunjang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Alur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jalanya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scenario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4300" indent="0">
              <a:buNone/>
            </a:pPr>
            <a:endParaRPr lang="en-ID" dirty="0"/>
          </a:p>
          <a:p>
            <a:pPr marL="114300" indent="0">
              <a:buNone/>
            </a:pPr>
            <a:endParaRPr lang="en-ID" dirty="0"/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201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19390-CA3D-CA4C-95F3-3276E50D0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78D5D-F5DB-8F40-B2FA-23812CD399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sz="2000" b="1" u="sng" dirty="0" err="1">
                <a:latin typeface="+mn-lt"/>
              </a:rPr>
              <a:t>Tugas</a:t>
            </a:r>
            <a:r>
              <a:rPr lang="en-US" sz="2000" b="1" u="sng" dirty="0">
                <a:latin typeface="+mn-lt"/>
              </a:rPr>
              <a:t> </a:t>
            </a:r>
            <a:r>
              <a:rPr lang="en-US" sz="2000" b="1" u="sng" dirty="0" err="1">
                <a:latin typeface="+mn-lt"/>
              </a:rPr>
              <a:t>peserta</a:t>
            </a:r>
            <a:r>
              <a:rPr lang="en-US" sz="2000" dirty="0">
                <a:latin typeface="+mn-lt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Tugas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harus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dapat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mengukur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pencapaian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kompetensi</a:t>
            </a:r>
            <a:r>
              <a:rPr lang="en-ID" sz="2000" dirty="0">
                <a:latin typeface="+mn-lt"/>
              </a:rPr>
              <a:t> yang </a:t>
            </a:r>
            <a:r>
              <a:rPr lang="en-ID" sz="2000" dirty="0" err="1">
                <a:latin typeface="+mn-lt"/>
              </a:rPr>
              <a:t>diharapkan</a:t>
            </a:r>
            <a:r>
              <a:rPr lang="en-ID" sz="2000" dirty="0">
                <a:latin typeface="+mn-lt"/>
              </a:rPr>
              <a:t>.</a:t>
            </a:r>
            <a:r>
              <a:rPr lang="en-ID" sz="2000" b="1" dirty="0">
                <a:latin typeface="+mn-lt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Tugas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mencakup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kemampuan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peserta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ujian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sesuai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dengan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kategori</a:t>
            </a:r>
            <a:r>
              <a:rPr lang="en-ID" sz="2000" dirty="0">
                <a:latin typeface="+mn-lt"/>
              </a:rPr>
              <a:t>. </a:t>
            </a:r>
            <a:r>
              <a:rPr lang="en-ID" sz="2000" dirty="0" err="1">
                <a:latin typeface="+mn-lt"/>
              </a:rPr>
              <a:t>kompetensi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dalam</a:t>
            </a:r>
            <a:r>
              <a:rPr lang="en-ID" sz="2000" dirty="0">
                <a:latin typeface="+mn-lt"/>
              </a:rPr>
              <a:t> blueprint.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Tugas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harus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singkat</a:t>
            </a:r>
            <a:r>
              <a:rPr lang="en-ID" sz="2000" dirty="0">
                <a:latin typeface="+mn-lt"/>
              </a:rPr>
              <a:t>, </a:t>
            </a:r>
            <a:r>
              <a:rPr lang="en-ID" sz="2000" dirty="0" err="1">
                <a:latin typeface="+mn-lt"/>
              </a:rPr>
              <a:t>padat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dan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jelas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tidak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ambigu</a:t>
            </a:r>
            <a:r>
              <a:rPr lang="en-ID" sz="2000" dirty="0">
                <a:latin typeface="+mn-lt"/>
              </a:rPr>
              <a:t>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Lingkup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tugas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sesuai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dengan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konteks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klinik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Keperawatan</a:t>
            </a:r>
            <a:r>
              <a:rPr lang="en-ID" sz="2000" dirty="0">
                <a:latin typeface="+mn-lt"/>
              </a:rPr>
              <a:t>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Tugas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harus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spesifik</a:t>
            </a:r>
            <a:r>
              <a:rPr lang="en-ID" sz="2000" dirty="0">
                <a:latin typeface="+mn-lt"/>
              </a:rPr>
              <a:t>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dirty="0" err="1">
                <a:latin typeface="+mn-lt"/>
              </a:rPr>
              <a:t>Tugas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untuk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menilai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kemampuan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analisis</a:t>
            </a:r>
            <a:r>
              <a:rPr lang="en-ID" sz="2000" dirty="0">
                <a:latin typeface="+mn-lt"/>
              </a:rPr>
              <a:t>, </a:t>
            </a:r>
            <a:r>
              <a:rPr lang="en-ID" sz="2000" dirty="0" err="1">
                <a:latin typeface="+mn-lt"/>
              </a:rPr>
              <a:t>gunakan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perintah</a:t>
            </a:r>
            <a:r>
              <a:rPr lang="en-ID" sz="2000" dirty="0">
                <a:latin typeface="+mn-lt"/>
              </a:rPr>
              <a:t> yang </a:t>
            </a:r>
            <a:r>
              <a:rPr lang="en-ID" sz="2000" dirty="0" err="1">
                <a:latin typeface="+mn-lt"/>
              </a:rPr>
              <a:t>tidak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mengarah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langsung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pada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tugas</a:t>
            </a:r>
            <a:r>
              <a:rPr lang="en-ID" sz="2000" dirty="0">
                <a:latin typeface="+mn-lt"/>
              </a:rPr>
              <a:t> </a:t>
            </a:r>
            <a:r>
              <a:rPr lang="en-ID" sz="2000" dirty="0" err="1">
                <a:latin typeface="+mn-lt"/>
              </a:rPr>
              <a:t>spesifik</a:t>
            </a:r>
            <a:r>
              <a:rPr lang="en-ID" sz="2000" dirty="0">
                <a:latin typeface="+mn-lt"/>
              </a:rPr>
              <a:t>. </a:t>
            </a:r>
          </a:p>
          <a:p>
            <a:pPr marL="114300" indent="0">
              <a:buNone/>
            </a:pPr>
            <a:endParaRPr lang="en-ID" dirty="0">
              <a:latin typeface="+mn-lt"/>
            </a:endParaRP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60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80E40-5B96-2A46-9BBB-5670A5EB1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21E8D-F27F-1347-99DA-5A9DE3B9A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75" y="1152474"/>
            <a:ext cx="7722000" cy="3631961"/>
          </a:xfrm>
        </p:spPr>
        <p:txBody>
          <a:bodyPr/>
          <a:lstStyle/>
          <a:p>
            <a:pPr marL="114300" indent="0">
              <a:buNone/>
            </a:pPr>
            <a:r>
              <a:rPr lang="en-ID" b="1" u="sng" dirty="0" err="1">
                <a:latin typeface="+mn-lt"/>
              </a:rPr>
              <a:t>Contoh</a:t>
            </a:r>
            <a:r>
              <a:rPr lang="en-ID" b="1" u="sng" dirty="0">
                <a:latin typeface="+mn-lt"/>
              </a:rPr>
              <a:t> </a:t>
            </a:r>
            <a:r>
              <a:rPr lang="en-ID" b="1" u="sng" dirty="0" err="1">
                <a:latin typeface="+mn-lt"/>
              </a:rPr>
              <a:t>skenario</a:t>
            </a:r>
            <a:r>
              <a:rPr lang="en-ID" b="1" u="sng" dirty="0">
                <a:latin typeface="+mn-lt"/>
              </a:rPr>
              <a:t>:</a:t>
            </a:r>
          </a:p>
          <a:p>
            <a:pPr marL="114300" indent="0">
              <a:buNone/>
            </a:pPr>
            <a:endParaRPr lang="en-ID" b="1" u="sng" dirty="0">
              <a:latin typeface="+mn-lt"/>
            </a:endParaRPr>
          </a:p>
          <a:p>
            <a:pPr marL="114300" indent="0">
              <a:buNone/>
            </a:pPr>
            <a:r>
              <a:rPr lang="en-ID" b="1" u="sng" dirty="0">
                <a:latin typeface="Calibri" panose="020F0502020204030204" pitchFamily="34" charset="0"/>
                <a:cs typeface="Calibri" panose="020F0502020204030204" pitchFamily="34" charset="0"/>
              </a:rPr>
              <a:t>SKENARIO KLINIK: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Seorang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perempuan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berusia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48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dirawat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rawat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bedah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pasca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pembedahan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laparatomi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akibat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perforasi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apendiks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hari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keenam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 Hasil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pengkajian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tampak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lemah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sesekali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meringis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kesakitan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sambil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mengusap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area abdomen.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Tampak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balutan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di abdomen. 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114300" indent="0">
              <a:buNone/>
            </a:pPr>
            <a:r>
              <a:rPr lang="en-ID" b="1" u="sng" dirty="0">
                <a:latin typeface="Calibri" panose="020F0502020204030204" pitchFamily="34" charset="0"/>
                <a:cs typeface="Calibri" panose="020F0502020204030204" pitchFamily="34" charset="0"/>
              </a:rPr>
              <a:t>TUGAS PESERTA: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fontAlgn="base"/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Lakukan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pengkajian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sampaikan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penguji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pengkajian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fontAlgn="base"/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Lakukan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perawatan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4300" indent="0">
              <a:buNone/>
            </a:pPr>
            <a:endParaRPr lang="en-ID" b="1" u="sng" dirty="0">
              <a:latin typeface="+mn-lt"/>
            </a:endParaRP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128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875" y="584100"/>
            <a:ext cx="7722000" cy="701851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8.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Instruksi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penguji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875" y="1285951"/>
            <a:ext cx="7722000" cy="3416400"/>
          </a:xfrm>
        </p:spPr>
        <p:txBody>
          <a:bodyPr>
            <a:normAutofit/>
          </a:bodyPr>
          <a:lstStyle/>
          <a:p>
            <a:r>
              <a:rPr lang="id-ID" dirty="0">
                <a:latin typeface="+mn-lt"/>
              </a:rPr>
              <a:t>Bagian ini mencantumkan kembali skenario klinik serta tugas yang harus dilakukan peserta ujian. </a:t>
            </a:r>
          </a:p>
          <a:p>
            <a:r>
              <a:rPr lang="id-ID" dirty="0">
                <a:latin typeface="+mn-lt"/>
              </a:rPr>
              <a:t>Tugas untuk penguji dituliskan dengan jelas, termasuk hal-hal yang harus maupun tidak boleh dilakukan penguji. </a:t>
            </a:r>
          </a:p>
          <a:p>
            <a:r>
              <a:rPr lang="id-ID" dirty="0">
                <a:latin typeface="+mn-lt"/>
              </a:rPr>
              <a:t>Selain itu terdapat pedoman penilaian untuk station tersebut sehingga membantu penguji memahami tujuan station serta memiliki penilaian yang sama.</a:t>
            </a:r>
          </a:p>
          <a:p>
            <a:r>
              <a:rPr lang="id-ID" dirty="0">
                <a:latin typeface="+mn-lt"/>
              </a:rPr>
              <a:t> Jika ada pertanyaan yang perlu diujikan maka dicantumkan beserta jawaban dan modalitas nilainya. Informasi tambahan terkait hasil pemeriksaan fisik pasien dicantumkan beserta kapan informasi tersebut diberikan kepada peserta ujian</a:t>
            </a:r>
            <a:r>
              <a:rPr lang="en-US" dirty="0">
                <a:latin typeface="+mn-lt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7989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6D04A-97F3-4F4A-BB5A-9F3D103BD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1E22A-EEF0-F546-8C90-32EFDC0CE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ID" b="1" u="sng" dirty="0">
                <a:latin typeface="Calibri" panose="020F0502020204030204" pitchFamily="34" charset="0"/>
                <a:cs typeface="Calibri" panose="020F0502020204030204" pitchFamily="34" charset="0"/>
              </a:rPr>
              <a:t>SKENARIO KLINIK: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Seorang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perempuan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berusia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48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dirawat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di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ruang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rawat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bedah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pasca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pembedahan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laparatomi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akibat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perforasi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apendiks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hari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keenam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 Hasil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pengkajian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tampak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lemah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sesekali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meringis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kesakitan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sambil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mengusap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area abdomen.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Tampak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balutan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di abdomen. 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pPr marL="114300" indent="0">
              <a:buNone/>
            </a:pPr>
            <a:r>
              <a:rPr lang="en-ID" b="1" u="sng" dirty="0">
                <a:latin typeface="Calibri" panose="020F0502020204030204" pitchFamily="34" charset="0"/>
                <a:cs typeface="Calibri" panose="020F0502020204030204" pitchFamily="34" charset="0"/>
              </a:rPr>
              <a:t>TUGAS PESERTA: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fontAlgn="base"/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Lakukan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pengkajian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sampaikan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penguji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hasil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pengkajian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fontAlgn="base"/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Lakukan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perawatan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1396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DA30E-7AEE-8D42-B6FC-0AB952D4E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08EA1-EE85-CC4B-A8CA-9143423BB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75" y="1193297"/>
            <a:ext cx="8063670" cy="375739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ID" b="1" u="sng" dirty="0"/>
              <a:t>INSTRUKSI PENGUJI:</a:t>
            </a:r>
            <a:endParaRPr lang="en-ID" dirty="0"/>
          </a:p>
          <a:p>
            <a:pPr lvl="0" fontAlgn="base"/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Menilai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ketepatan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mengkaji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operasi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meliputi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lokasi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ukuran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tampak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kemerahan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di area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sekitar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teraba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panas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nyeri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pus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i="1" dirty="0">
                <a:latin typeface="Calibri" panose="020F0502020204030204" pitchFamily="34" charset="0"/>
                <a:cs typeface="Calibri" panose="020F0502020204030204" pitchFamily="34" charset="0"/>
              </a:rPr>
              <a:t>discharge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fontAlgn="base"/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Penguji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menilai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penampilan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saat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tindakan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perawatan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luka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Penguji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diperbolehkan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melakukan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interupsi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ataupun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bertanya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selain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ditentukan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388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304" y="401011"/>
            <a:ext cx="7721999" cy="751463"/>
          </a:xfrm>
        </p:spPr>
        <p:txBody>
          <a:bodyPr/>
          <a:lstStyle/>
          <a:p>
            <a:pPr lvl="0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9.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Instruksi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klien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standar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875" y="1152474"/>
            <a:ext cx="7722000" cy="3668907"/>
          </a:xfrm>
        </p:spPr>
        <p:txBody>
          <a:bodyPr>
            <a:normAutofit/>
          </a:bodyPr>
          <a:lstStyle/>
          <a:p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Bagian ini mencantumkan instruksi untuk klien standar termasuk bagaimana dia berperan sesuai skenario klinik yang diharapkan pembuat soal. </a:t>
            </a:r>
          </a:p>
          <a:p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Hal-hal yang perlu dicantumkan diantaranya: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Identitas pasien sesuai kasus (jika tidak spesifik, lebih baik dibuat sesuai dengan identitas pasien).</a:t>
            </a:r>
          </a:p>
          <a:p>
            <a:pPr lvl="1">
              <a:buFont typeface="Wingdings" pitchFamily="2" charset="2"/>
              <a:buChar char="ü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Keluhan utama (gunakan bahasa awam).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Riwayat penyakit sekarang (perjalanan penyakit, hal yang menambah atau mengurangi keluhan, riwayat pengobatan).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Riwayat penyakit dahulu.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Riwayat penyakit keluarga (jika berhubungan dengan kasus).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Riwayat lingkungan dan sosial (jika berhubungan dengan kasus). 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Riwayat tumbuh kembang (Khusus untuk anak, riwayat kehamilan, persalinan dan imunisasinya). 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Peran yang harus dilakukan (penampilan, bahasa tubuh, pemeriksaan, dan pertanyaan).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62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B4C379-E96A-8E4A-8252-B7BD943291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2808" y="542060"/>
            <a:ext cx="6520846" cy="4278180"/>
          </a:xfrm>
        </p:spPr>
      </p:pic>
    </p:spTree>
    <p:extLst>
      <p:ext uri="{BB962C8B-B14F-4D97-AF65-F5344CB8AC3E}">
        <p14:creationId xmlns:p14="http://schemas.microsoft.com/office/powerpoint/2010/main" val="2371205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875" y="695554"/>
            <a:ext cx="7722000" cy="572700"/>
          </a:xfrm>
        </p:spPr>
        <p:txBody>
          <a:bodyPr/>
          <a:lstStyle/>
          <a:p>
            <a:r>
              <a:rPr lang="en-US" sz="4000" dirty="0" err="1"/>
              <a:t>Contoh</a:t>
            </a:r>
            <a:r>
              <a:rPr lang="en-US" sz="4000" dirty="0"/>
              <a:t> </a:t>
            </a:r>
            <a:r>
              <a:rPr lang="en-US" sz="4000" dirty="0" err="1"/>
              <a:t>Instruksi</a:t>
            </a:r>
            <a:r>
              <a:rPr lang="en-US" sz="4000" dirty="0"/>
              <a:t> 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875" y="1495375"/>
            <a:ext cx="7722000" cy="3416400"/>
          </a:xfrm>
        </p:spPr>
        <p:txBody>
          <a:bodyPr>
            <a:normAutofit/>
          </a:bodyPr>
          <a:lstStyle/>
          <a:p>
            <a:r>
              <a:rPr lang="id-ID" sz="2000" dirty="0">
                <a:latin typeface="+mn-lt"/>
              </a:rPr>
              <a:t>Nama		: Nama KS sendiri</a:t>
            </a:r>
            <a:endParaRPr lang="en-US" sz="2000" dirty="0">
              <a:latin typeface="+mn-lt"/>
            </a:endParaRPr>
          </a:p>
          <a:p>
            <a:r>
              <a:rPr lang="id-ID" sz="2000" dirty="0">
                <a:latin typeface="+mn-lt"/>
              </a:rPr>
              <a:t>Rentang usia	: 36 th</a:t>
            </a:r>
            <a:endParaRPr lang="en-US" sz="2000" dirty="0">
              <a:latin typeface="+mn-lt"/>
            </a:endParaRPr>
          </a:p>
          <a:p>
            <a:r>
              <a:rPr lang="id-ID" sz="2000" dirty="0">
                <a:latin typeface="+mn-lt"/>
              </a:rPr>
              <a:t>Jenis kelamin	: Perempuan</a:t>
            </a:r>
            <a:endParaRPr lang="en-US" sz="2000" dirty="0">
              <a:latin typeface="+mn-lt"/>
            </a:endParaRPr>
          </a:p>
          <a:p>
            <a:r>
              <a:rPr lang="id-ID" sz="2000" dirty="0">
                <a:latin typeface="+mn-lt"/>
              </a:rPr>
              <a:t>Pekerjaan		: Ibu Rumah Tangga</a:t>
            </a:r>
            <a:endParaRPr lang="en-US" sz="2000" dirty="0">
              <a:latin typeface="+mn-lt"/>
            </a:endParaRPr>
          </a:p>
          <a:p>
            <a:r>
              <a:rPr lang="id-ID" sz="2000" dirty="0">
                <a:latin typeface="+mn-lt"/>
              </a:rPr>
              <a:t>Status pernikahan	: Nikah</a:t>
            </a:r>
            <a:endParaRPr lang="en-US" sz="2000" dirty="0">
              <a:latin typeface="+mn-lt"/>
            </a:endParaRPr>
          </a:p>
          <a:p>
            <a:r>
              <a:rPr lang="id-ID" sz="2000" dirty="0">
                <a:latin typeface="+mn-lt"/>
              </a:rPr>
              <a:t>Pendidikan terakhir</a:t>
            </a:r>
            <a:r>
              <a:rPr lang="en-US" sz="2000" dirty="0">
                <a:latin typeface="+mn-lt"/>
              </a:rPr>
              <a:t> 	: SD</a:t>
            </a:r>
          </a:p>
        </p:txBody>
      </p:sp>
    </p:spTree>
    <p:extLst>
      <p:ext uri="{BB962C8B-B14F-4D97-AF65-F5344CB8AC3E}">
        <p14:creationId xmlns:p14="http://schemas.microsoft.com/office/powerpoint/2010/main" val="3332185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2697" y="1100737"/>
            <a:ext cx="6416256" cy="36683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Riwayat</a:t>
            </a: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penyakit</a:t>
            </a: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sekarang</a:t>
            </a:r>
            <a:endParaRPr lang="en-US" sz="20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Keluhan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utama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     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kesadaran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memerlukan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bantuan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dalam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makanan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lewat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selang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NGT</a:t>
            </a:r>
          </a:p>
          <a:p>
            <a:pPr lvl="0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Sejak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kapan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           : 1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lalu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Perjalanan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penyakit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demam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tiga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sebelum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masuk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rumah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sakit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Satu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lalu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kejang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sadar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Riwayat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penyakit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dahulu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Riwayat</a:t>
            </a: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penyakit</a:t>
            </a: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u="sng" dirty="0" err="1">
                <a:latin typeface="Calibri" panose="020F0502020204030204" pitchFamily="34" charset="0"/>
                <a:cs typeface="Calibri" panose="020F0502020204030204" pitchFamily="34" charset="0"/>
              </a:rPr>
              <a:t>keluarga</a:t>
            </a:r>
            <a:r>
              <a:rPr lang="en-US" sz="2000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sakit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serupa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690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875" y="1152474"/>
            <a:ext cx="7722000" cy="3779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KS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berperan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sebagai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orangtua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laki</a:t>
            </a: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-laki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usia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3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tahun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mengalami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penurunan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kesadaran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Ekspresi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wajar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normal,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raut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muka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tampak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sedikit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khawatir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karena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memikirkan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anak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sadar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>
              <a:buNone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/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Jawablah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scenario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disediakan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Bila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bertanya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tentang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hal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diluar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scenario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jawablah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tahu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saya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memperhatikan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011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7639-89C6-B44A-BDF0-0652C4968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10. Setting Station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46561B3-D717-6F4C-A4EC-8D49A4DB3B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9019" y="1293091"/>
            <a:ext cx="6505962" cy="3435927"/>
          </a:xfrm>
        </p:spPr>
      </p:pic>
    </p:spTree>
    <p:extLst>
      <p:ext uri="{BB962C8B-B14F-4D97-AF65-F5344CB8AC3E}">
        <p14:creationId xmlns:p14="http://schemas.microsoft.com/office/powerpoint/2010/main" val="26492763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0113" y="-149358"/>
            <a:ext cx="6491447" cy="1058956"/>
          </a:xfrm>
        </p:spPr>
        <p:txBody>
          <a:bodyPr>
            <a:normAutofit fontScale="90000"/>
          </a:bodyPr>
          <a:lstStyle/>
          <a:p>
            <a:pPr lvl="0"/>
            <a:br>
              <a:rPr lang="en-US" b="1" dirty="0"/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11.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dibutuhkan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875" y="1152475"/>
            <a:ext cx="5082953" cy="3416400"/>
          </a:xfrm>
        </p:spPr>
        <p:txBody>
          <a:bodyPr/>
          <a:lstStyle/>
          <a:p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Cantumkan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dibutuhkan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4300" indent="0">
              <a:buNone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sudah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tercantum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peralatan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dasar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diperlukan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semua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station.</a:t>
            </a:r>
          </a:p>
          <a:p>
            <a:endParaRPr lang="en-US" dirty="0"/>
          </a:p>
        </p:txBody>
      </p:sp>
      <p:sp>
        <p:nvSpPr>
          <p:cNvPr id="5" name="Google Shape;469;p37">
            <a:extLst>
              <a:ext uri="{FF2B5EF4-FFF2-40B4-BE49-F238E27FC236}">
                <a16:creationId xmlns:a16="http://schemas.microsoft.com/office/drawing/2014/main" id="{8C24675D-EB3C-7C87-8BA1-36DF8863E610}"/>
              </a:ext>
            </a:extLst>
          </p:cNvPr>
          <p:cNvSpPr/>
          <p:nvPr/>
        </p:nvSpPr>
        <p:spPr>
          <a:xfrm>
            <a:off x="0" y="1042180"/>
            <a:ext cx="3592286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F8A9EA-D9E8-D249-81D8-5B2BDA229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717778">
            <a:off x="5890117" y="1469181"/>
            <a:ext cx="38100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768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84AE-3A6C-AA49-9D17-3389E8E1F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3BC63C3-14A0-EE43-A0AC-B12E1BD6AD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8365" y="1167493"/>
            <a:ext cx="6834908" cy="3657600"/>
          </a:xfrm>
        </p:spPr>
      </p:pic>
    </p:spTree>
    <p:extLst>
      <p:ext uri="{BB962C8B-B14F-4D97-AF65-F5344CB8AC3E}">
        <p14:creationId xmlns:p14="http://schemas.microsoft.com/office/powerpoint/2010/main" val="3114504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0875" y="404904"/>
            <a:ext cx="7722000" cy="572700"/>
          </a:xfrm>
        </p:spPr>
        <p:txBody>
          <a:bodyPr/>
          <a:lstStyle/>
          <a:p>
            <a:r>
              <a:rPr lang="en-US" dirty="0">
                <a:latin typeface="+mn-lt"/>
              </a:rPr>
              <a:t>12. </a:t>
            </a:r>
            <a:r>
              <a:rPr lang="en-US" dirty="0" err="1">
                <a:latin typeface="+mn-lt"/>
              </a:rPr>
              <a:t>Penulis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Tulislah dengan lengkap: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nama dan gelar penulis soal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bagian dan institusi penulis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Ns Muhammad Adam , Skep.,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M.kep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., Sp. KMB</a:t>
            </a:r>
          </a:p>
          <a:p>
            <a:pPr marL="0" indent="0">
              <a:buNone/>
            </a:pP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Departemen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KMB FIK UI </a:t>
            </a:r>
          </a:p>
          <a:p>
            <a:endParaRPr lang="en-US" dirty="0"/>
          </a:p>
        </p:txBody>
      </p:sp>
      <p:sp>
        <p:nvSpPr>
          <p:cNvPr id="5" name="Google Shape;469;p37">
            <a:extLst>
              <a:ext uri="{FF2B5EF4-FFF2-40B4-BE49-F238E27FC236}">
                <a16:creationId xmlns:a16="http://schemas.microsoft.com/office/drawing/2014/main" id="{135AFB8A-9D62-0C3C-F6B6-051FCA1435A3}"/>
              </a:ext>
            </a:extLst>
          </p:cNvPr>
          <p:cNvSpPr/>
          <p:nvPr/>
        </p:nvSpPr>
        <p:spPr>
          <a:xfrm>
            <a:off x="0" y="1042180"/>
            <a:ext cx="3592286" cy="45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04040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F30BB-3656-9141-AD10-A46696BA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13.Referensi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5F555-03B6-4B40-B088-D158554DB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Tuliskan referensi utama yang dipakai sebagai rujukan</a:t>
            </a:r>
          </a:p>
          <a:p>
            <a:pPr marL="0" indent="0">
              <a:buNone/>
            </a:pPr>
            <a:endParaRPr lang="id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id-ID" sz="2000" dirty="0">
                <a:latin typeface="Calibri" panose="020F0502020204030204" pitchFamily="34" charset="0"/>
                <a:cs typeface="Calibri" panose="020F0502020204030204" pitchFamily="34" charset="0"/>
              </a:rPr>
              <a:t>Contoh</a:t>
            </a:r>
          </a:p>
          <a:p>
            <a:pPr marL="114300" indent="0">
              <a:buNone/>
            </a:pP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Potter, P.A. &amp; Perry A.G. 2013. Fundamentals of nursing 8</a:t>
            </a:r>
            <a:r>
              <a:rPr lang="en-US" sz="20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ed.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St.Louis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: Mosby.</a:t>
            </a:r>
            <a:endParaRPr lang="en-ID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186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ECF58-AFF7-EA43-B296-E22BA2F58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Rubrik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Soal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12C34-D25B-D54E-98AA-D5D0B02E30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Rubrik adalah jenis panduan penilaian untuk menilai penampilan peserta ujian terkait dengan kompetensi yang akan dinilai. Terdapat 3 </a:t>
            </a:r>
            <a:r>
              <a:rPr lang="id-ID" dirty="0" err="1">
                <a:latin typeface="Calibri" panose="020F0502020204030204" pitchFamily="34" charset="0"/>
                <a:cs typeface="Calibri" panose="020F0502020204030204" pitchFamily="34" charset="0"/>
              </a:rPr>
              <a:t>kompenen</a:t>
            </a: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 rubrik:</a:t>
            </a:r>
          </a:p>
          <a:p>
            <a:pPr>
              <a:buAutoNum type="arabicPeriod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</a:p>
          <a:p>
            <a:pPr>
              <a:buAutoNum type="arabicPeriod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Skor</a:t>
            </a:r>
          </a:p>
          <a:p>
            <a:pPr>
              <a:buAutoNum type="arabicPeriod"/>
            </a:pPr>
            <a:r>
              <a:rPr lang="id-ID" dirty="0">
                <a:latin typeface="Calibri" panose="020F0502020204030204" pitchFamily="34" charset="0"/>
                <a:cs typeface="Calibri" panose="020F0502020204030204" pitchFamily="34" charset="0"/>
              </a:rPr>
              <a:t>Bobot</a:t>
            </a:r>
          </a:p>
          <a:p>
            <a:pPr marL="114300" indent="0">
              <a:buNone/>
            </a:pPr>
            <a:endParaRPr lang="id-ID" dirty="0"/>
          </a:p>
          <a:p>
            <a:pPr marL="114300" indent="0">
              <a:buNone/>
            </a:pPr>
            <a:endParaRPr lang="id-ID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32068F6-8A73-5140-8A31-45054C1F66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1995"/>
          <a:stretch/>
        </p:blipFill>
        <p:spPr>
          <a:xfrm>
            <a:off x="449317" y="2663796"/>
            <a:ext cx="8489730" cy="2479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68812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BA25-AB4B-194E-A92D-D43533C14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/>
              <a:t>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EF17D-BD73-8D48-8E49-D26DD7DF29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AutoNum type="arabicPeriod"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Komunikasi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edukasi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konseling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AutoNum type="arabicPeriod"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Pengkajian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keperawatan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Diagnosis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Perencanaan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AutoNum type="arabicPeriod"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Implementasi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keperawatan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AutoNum type="arabicPeriod"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Evaluasi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AutoNum type="arabicPeriod"/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profesional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6" name="Picture Placeholder 36">
            <a:extLst>
              <a:ext uri="{FF2B5EF4-FFF2-40B4-BE49-F238E27FC236}">
                <a16:creationId xmlns:a16="http://schemas.microsoft.com/office/drawing/2014/main" id="{CE2CBFAD-E128-3C40-AC6F-A367C8EA09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-556" r="21852" b="556"/>
          <a:stretch/>
        </p:blipFill>
        <p:spPr>
          <a:xfrm>
            <a:off x="5437146" y="736975"/>
            <a:ext cx="3287391" cy="389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32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19A7-D9B7-994B-8FF4-50A4BF279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875" y="450624"/>
            <a:ext cx="7722000" cy="1070747"/>
          </a:xfrm>
        </p:spPr>
        <p:txBody>
          <a:bodyPr/>
          <a:lstStyle/>
          <a:p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Komunikasi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edukasi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konseling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B8029-F0C5-2C4E-AB09-11ABE05F3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ID" dirty="0"/>
          </a:p>
          <a:p>
            <a:pPr marL="114300" indent="0">
              <a:buNone/>
            </a:pP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Menilai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Menyampaikan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pesan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verbal/nonverbal. 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kesempatan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Menanggapi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pertanyaan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pernyataan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Memberikan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penyuluhan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4300" indent="0">
              <a:buNone/>
            </a:pP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1EB3F8-E342-F944-9595-9E12CCE47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48" y="3255578"/>
            <a:ext cx="8024086" cy="171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373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8D49A-95EE-5C44-A7C4-53D5AF79F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Pengkajian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9F87E2-F78C-CC4B-9854-637153036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Menilai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Menggali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data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subjektif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objektif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Tuliskan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pengkajian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relevan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4300" indent="0">
              <a:buNone/>
            </a:pP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C54747-10BF-6C4D-AC19-6DBEC16F4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74" y="2554014"/>
            <a:ext cx="8054754" cy="236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325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E890C-6F10-0C43-BCCA-8E2023BB9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Diagnosis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Perencanaan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D118D-4785-EF45-899C-569631003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Menilai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Menegakkan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diagnosa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keperawatan</a:t>
            </a:r>
            <a:r>
              <a:rPr lang="en-ID" dirty="0"/>
              <a:t>.</a:t>
            </a:r>
          </a:p>
          <a:p>
            <a:pPr>
              <a:buFontTx/>
              <a:buChar char="-"/>
            </a:pPr>
            <a:endParaRPr lang="en-ID" dirty="0"/>
          </a:p>
          <a:p>
            <a:pPr marL="114300" indent="0">
              <a:buNone/>
            </a:pPr>
            <a:endParaRPr lang="en-ID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BF081E-4F2E-1E4F-840A-AC721E451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86" y="1913143"/>
            <a:ext cx="7725104" cy="2170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9391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BDA7-0637-D14C-BAC5-10F62778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Implementasi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keperawatan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4BD75-7182-2640-9A9B-4299420E7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ID" dirty="0" err="1">
                <a:latin typeface="+mn-lt"/>
              </a:rPr>
              <a:t>Menilai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kemampuan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peserta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ujian</a:t>
            </a:r>
            <a:r>
              <a:rPr lang="en-ID" dirty="0">
                <a:latin typeface="+mn-lt"/>
              </a:rPr>
              <a:t>:</a:t>
            </a:r>
          </a:p>
          <a:p>
            <a:pPr marL="114300" indent="0">
              <a:buNone/>
            </a:pPr>
            <a:r>
              <a:rPr lang="en-ID" dirty="0">
                <a:latin typeface="+mn-lt"/>
              </a:rPr>
              <a:t>-</a:t>
            </a:r>
            <a:r>
              <a:rPr lang="en-ID" dirty="0" err="1">
                <a:latin typeface="+mn-lt"/>
              </a:rPr>
              <a:t>Mengimplementasikan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tindakan</a:t>
            </a:r>
            <a:r>
              <a:rPr lang="en-ID" dirty="0">
                <a:latin typeface="+mn-lt"/>
              </a:rPr>
              <a:t> yang </a:t>
            </a:r>
            <a:r>
              <a:rPr lang="en-ID" dirty="0" err="1">
                <a:latin typeface="+mn-lt"/>
              </a:rPr>
              <a:t>ditugaskan</a:t>
            </a:r>
            <a:r>
              <a:rPr lang="en-ID" dirty="0">
                <a:latin typeface="+mn-lt"/>
              </a:rPr>
              <a:t>. </a:t>
            </a:r>
          </a:p>
          <a:p>
            <a:pPr marL="114300" indent="0">
              <a:buNone/>
            </a:pPr>
            <a:r>
              <a:rPr lang="en-ID" dirty="0">
                <a:latin typeface="+mn-lt"/>
              </a:rPr>
              <a:t>-</a:t>
            </a:r>
            <a:r>
              <a:rPr lang="en-ID" dirty="0" err="1">
                <a:latin typeface="+mn-lt"/>
              </a:rPr>
              <a:t>Tuliskan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dengan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singkat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dan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jelas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tindakan</a:t>
            </a:r>
            <a:r>
              <a:rPr lang="en-ID" dirty="0">
                <a:latin typeface="+mn-lt"/>
              </a:rPr>
              <a:t> yang </a:t>
            </a:r>
            <a:r>
              <a:rPr lang="en-ID" dirty="0" err="1">
                <a:latin typeface="+mn-lt"/>
              </a:rPr>
              <a:t>harus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dilakukan</a:t>
            </a:r>
            <a:r>
              <a:rPr lang="en-ID" dirty="0">
                <a:latin typeface="+mn-lt"/>
              </a:rPr>
              <a:t>. </a:t>
            </a:r>
          </a:p>
          <a:p>
            <a:pPr marL="114300" indent="0">
              <a:buNone/>
            </a:pPr>
            <a:r>
              <a:rPr lang="en-ID" dirty="0">
                <a:latin typeface="+mn-lt"/>
              </a:rPr>
              <a:t>-</a:t>
            </a:r>
            <a:r>
              <a:rPr lang="en-ID" dirty="0" err="1">
                <a:latin typeface="+mn-lt"/>
              </a:rPr>
              <a:t>Tidak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perlu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mencantumkan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semua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langkah</a:t>
            </a:r>
            <a:r>
              <a:rPr lang="en-ID" dirty="0">
                <a:latin typeface="+mn-lt"/>
              </a:rPr>
              <a:t> </a:t>
            </a:r>
            <a:r>
              <a:rPr lang="en-ID" dirty="0" err="1">
                <a:latin typeface="+mn-lt"/>
              </a:rPr>
              <a:t>dengan</a:t>
            </a:r>
            <a:r>
              <a:rPr lang="en-ID" dirty="0">
                <a:latin typeface="+mn-lt"/>
              </a:rPr>
              <a:t> detail. </a:t>
            </a:r>
          </a:p>
          <a:p>
            <a:pPr marL="114300" indent="0">
              <a:buNone/>
            </a:pPr>
            <a:endParaRPr lang="en-ID" dirty="0">
              <a:latin typeface="+mn-lt"/>
            </a:endParaRPr>
          </a:p>
          <a:p>
            <a:pPr marL="114300" indent="0">
              <a:buNone/>
            </a:pPr>
            <a:endParaRPr lang="en-ID" dirty="0">
              <a:latin typeface="+mn-lt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DEDC6C-6A0D-6A4B-ADAD-DA5B87867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10" y="2607582"/>
            <a:ext cx="8316312" cy="186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5709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F2CCC-1392-9745-B823-D376FC9CD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err="1">
                <a:latin typeface="Calibri" panose="020F0502020204030204" pitchFamily="34" charset="0"/>
                <a:cs typeface="Calibri" panose="020F0502020204030204" pitchFamily="34" charset="0"/>
              </a:rPr>
              <a:t>Evaluasi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0C6C0-7B33-9F45-8FBF-34C0E35F3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Menilai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Mengevaluasi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tindakan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telah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Tuliskan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jelas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tindakan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evaluasi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harus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dilakukan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4300" indent="0">
              <a:buNone/>
            </a:pP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9FBF1B-C776-5443-A934-D0A49DA3F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75" y="2349062"/>
            <a:ext cx="7337422" cy="178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277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8E71E-A15F-B748-BB9C-9F829B0FB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Profesional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D0E68-023D-8846-8ED3-8C317997D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Menilai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kemampuan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114300" indent="0">
              <a:buNone/>
            </a:pP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Menunjukkan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profesionalisme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sesuai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prinsip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etik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legal.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1F8F96-7826-1546-89BC-E3A153583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93" y="2286000"/>
            <a:ext cx="8087710" cy="260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406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0843F-3D69-9F43-9E15-B6C3D4275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dirty="0"/>
              <a:t>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Skor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A12D4-A176-A04A-9E8C-66892FF93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Gambaran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penampilan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setiap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skor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14300" indent="0">
              <a:buNone/>
            </a:pPr>
            <a:endParaRPr lang="en-ID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Rentang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skor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rubrik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terdiri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skor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0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sampai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3. </a:t>
            </a:r>
          </a:p>
          <a:p>
            <a:pPr>
              <a:buFont typeface="Wingdings" pitchFamily="2" charset="2"/>
              <a:buChar char="Ø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Penulisan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skor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bulat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desimal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buFont typeface="Wingdings" pitchFamily="2" charset="2"/>
              <a:buChar char="Ø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Karakteristik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diuji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Mulai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dari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kriteria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terbaik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atau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maksimal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(3).</a:t>
            </a:r>
          </a:p>
          <a:p>
            <a:pPr>
              <a:buFont typeface="Wingdings" pitchFamily="2" charset="2"/>
              <a:buChar char="Ø"/>
            </a:pP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Selanjutnya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gambarkan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penampilan</a:t>
            </a:r>
            <a:r>
              <a:rPr lang="en-ID" sz="2400" dirty="0">
                <a:latin typeface="Calibri" panose="020F0502020204030204" pitchFamily="34" charset="0"/>
                <a:cs typeface="Calibri" panose="020F0502020204030204" pitchFamily="34" charset="0"/>
              </a:rPr>
              <a:t> yang minimal (0).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1830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9A1BA-D96C-094B-9402-D051C328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Bobot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F2DF9-A418-0D48-8B3F-FF8DE1D09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ID" dirty="0"/>
          </a:p>
          <a:p>
            <a:pPr>
              <a:buFont typeface="Wingdings" pitchFamily="2" charset="2"/>
              <a:buChar char="Ø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Memiliki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bobot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penilian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berbeda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Bobot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lebih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besar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untuk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kategori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utama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akan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dinilai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>
              <a:buFont typeface="Wingdings" pitchFamily="2" charset="2"/>
              <a:buChar char="Ø"/>
            </a:pP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Jumlah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bobot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maksimal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adalah</a:t>
            </a:r>
            <a:r>
              <a:rPr lang="en-ID" sz="2000" dirty="0">
                <a:latin typeface="Calibri" panose="020F0502020204030204" pitchFamily="34" charset="0"/>
                <a:cs typeface="Calibri" panose="020F0502020204030204" pitchFamily="34" charset="0"/>
              </a:rPr>
              <a:t> 10</a:t>
            </a:r>
            <a:r>
              <a:rPr lang="en-ID" sz="2000" dirty="0"/>
              <a:t>. </a:t>
            </a: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2CF2DB-71FE-BB43-B74F-050793CBE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37731">
            <a:off x="4795726" y="2591266"/>
            <a:ext cx="4134315" cy="254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532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B7E48-03C8-C446-BBEB-FFE0F079F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Glabal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Rating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84AFA-6E0D-9B46-8604-814584F91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75" y="1152475"/>
            <a:ext cx="7722000" cy="3600828"/>
          </a:xfrm>
        </p:spPr>
        <p:txBody>
          <a:bodyPr/>
          <a:lstStyle/>
          <a:p>
            <a:pPr marL="114300" indent="0">
              <a:buNone/>
            </a:pP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Penilaian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terhadap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melihat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keseluruhan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penampilan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secara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umum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peserta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ujian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kriteria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D" b="1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 lulus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tidak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mampu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menampilkan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yang di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harapkan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Borderline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mampu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menampilkan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minimal yang di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harapkan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Lulus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mampu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menampilkan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diharapkan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r>
              <a:rPr lang="en-ID" b="1" dirty="0">
                <a:latin typeface="Calibri" panose="020F0502020204030204" pitchFamily="34" charset="0"/>
                <a:cs typeface="Calibri" panose="020F0502020204030204" pitchFamily="34" charset="0"/>
              </a:rPr>
              <a:t>Superior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mampu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menampilkan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melebihi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kompetensi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 yang di </a:t>
            </a:r>
            <a:r>
              <a:rPr lang="en-ID" dirty="0" err="1">
                <a:latin typeface="Calibri" panose="020F0502020204030204" pitchFamily="34" charset="0"/>
                <a:cs typeface="Calibri" panose="020F0502020204030204" pitchFamily="34" charset="0"/>
              </a:rPr>
              <a:t>harapkan</a:t>
            </a:r>
            <a:r>
              <a:rPr lang="en-ID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</a:p>
          <a:p>
            <a:pPr marL="114300" indent="0">
              <a:buNone/>
            </a:pPr>
            <a:endParaRPr lang="en-ID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41FB27-6987-8C47-9AC3-BF0617512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495" y="3823137"/>
            <a:ext cx="7882759" cy="122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945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621D6-69A2-CF44-9477-A4CEA6B15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Rujukan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EB9706-2134-FA46-8159-01AAD1864F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0875" y="1403131"/>
            <a:ext cx="7605435" cy="312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0198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558DF-8906-D248-BF31-497D2F197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913B5F-5254-F347-B1D1-429BADBD40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6779" y="1391196"/>
            <a:ext cx="6582104" cy="293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10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42"/>
          <p:cNvSpPr/>
          <p:nvPr/>
        </p:nvSpPr>
        <p:spPr>
          <a:xfrm>
            <a:off x="4727350" y="3489475"/>
            <a:ext cx="2644200" cy="2607600"/>
          </a:xfrm>
          <a:prstGeom prst="blockArc">
            <a:avLst>
              <a:gd name="adj1" fmla="val 10800000"/>
              <a:gd name="adj2" fmla="val 16121151"/>
              <a:gd name="adj3" fmla="val 16063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42"/>
          <p:cNvSpPr/>
          <p:nvPr/>
        </p:nvSpPr>
        <p:spPr>
          <a:xfrm>
            <a:off x="7789813" y="576075"/>
            <a:ext cx="307775" cy="307775"/>
          </a:xfrm>
          <a:custGeom>
            <a:avLst/>
            <a:gdLst/>
            <a:ahLst/>
            <a:cxnLst/>
            <a:rect l="l" t="t" r="r" b="b"/>
            <a:pathLst>
              <a:path w="12311" h="12311" extrusionOk="0">
                <a:moveTo>
                  <a:pt x="6140" y="0"/>
                </a:moveTo>
                <a:cubicBezTo>
                  <a:pt x="2736" y="0"/>
                  <a:pt x="0" y="2736"/>
                  <a:pt x="0" y="6140"/>
                </a:cubicBezTo>
                <a:cubicBezTo>
                  <a:pt x="0" y="9545"/>
                  <a:pt x="2736" y="12311"/>
                  <a:pt x="6140" y="12311"/>
                </a:cubicBezTo>
                <a:cubicBezTo>
                  <a:pt x="9544" y="12311"/>
                  <a:pt x="12310" y="9545"/>
                  <a:pt x="12310" y="6140"/>
                </a:cubicBezTo>
                <a:cubicBezTo>
                  <a:pt x="12310" y="2736"/>
                  <a:pt x="9544" y="0"/>
                  <a:pt x="614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42"/>
          <p:cNvSpPr txBox="1">
            <a:spLocks noGrp="1"/>
          </p:cNvSpPr>
          <p:nvPr>
            <p:ph type="title"/>
          </p:nvPr>
        </p:nvSpPr>
        <p:spPr>
          <a:xfrm>
            <a:off x="1211418" y="1920307"/>
            <a:ext cx="7181639" cy="74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/>
              <a:t>TERIMA KASIH</a:t>
            </a:r>
            <a:endParaRPr sz="7200" dirty="0"/>
          </a:p>
        </p:txBody>
      </p:sp>
      <p:grpSp>
        <p:nvGrpSpPr>
          <p:cNvPr id="712" name="Google Shape;712;p42"/>
          <p:cNvGrpSpPr/>
          <p:nvPr/>
        </p:nvGrpSpPr>
        <p:grpSpPr>
          <a:xfrm>
            <a:off x="3707750" y="3904900"/>
            <a:ext cx="456425" cy="404925"/>
            <a:chOff x="3707750" y="3904900"/>
            <a:chExt cx="456425" cy="404925"/>
          </a:xfrm>
        </p:grpSpPr>
        <p:sp>
          <p:nvSpPr>
            <p:cNvPr id="713" name="Google Shape;713;p42"/>
            <p:cNvSpPr/>
            <p:nvPr/>
          </p:nvSpPr>
          <p:spPr>
            <a:xfrm>
              <a:off x="3707750" y="3904900"/>
              <a:ext cx="307775" cy="307775"/>
            </a:xfrm>
            <a:custGeom>
              <a:avLst/>
              <a:gdLst/>
              <a:ahLst/>
              <a:cxnLst/>
              <a:rect l="l" t="t" r="r" b="b"/>
              <a:pathLst>
                <a:path w="12311" h="12311" extrusionOk="0">
                  <a:moveTo>
                    <a:pt x="6140" y="0"/>
                  </a:moveTo>
                  <a:cubicBezTo>
                    <a:pt x="2736" y="0"/>
                    <a:pt x="0" y="2736"/>
                    <a:pt x="0" y="6140"/>
                  </a:cubicBezTo>
                  <a:cubicBezTo>
                    <a:pt x="0" y="9545"/>
                    <a:pt x="2736" y="12311"/>
                    <a:pt x="6140" y="12311"/>
                  </a:cubicBezTo>
                  <a:cubicBezTo>
                    <a:pt x="9544" y="12311"/>
                    <a:pt x="12310" y="9545"/>
                    <a:pt x="12310" y="6140"/>
                  </a:cubicBezTo>
                  <a:cubicBezTo>
                    <a:pt x="12310" y="2736"/>
                    <a:pt x="9544" y="0"/>
                    <a:pt x="61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42"/>
            <p:cNvSpPr/>
            <p:nvPr/>
          </p:nvSpPr>
          <p:spPr>
            <a:xfrm>
              <a:off x="4051700" y="4197325"/>
              <a:ext cx="112475" cy="112500"/>
            </a:xfrm>
            <a:custGeom>
              <a:avLst/>
              <a:gdLst/>
              <a:ahLst/>
              <a:cxnLst/>
              <a:rect l="l" t="t" r="r" b="b"/>
              <a:pathLst>
                <a:path w="4499" h="4500" extrusionOk="0">
                  <a:moveTo>
                    <a:pt x="2250" y="1"/>
                  </a:moveTo>
                  <a:cubicBezTo>
                    <a:pt x="1003" y="1"/>
                    <a:pt x="0" y="1034"/>
                    <a:pt x="0" y="2250"/>
                  </a:cubicBezTo>
                  <a:cubicBezTo>
                    <a:pt x="0" y="3496"/>
                    <a:pt x="1034" y="4499"/>
                    <a:pt x="2250" y="4499"/>
                  </a:cubicBezTo>
                  <a:cubicBezTo>
                    <a:pt x="3496" y="4499"/>
                    <a:pt x="4499" y="3466"/>
                    <a:pt x="4499" y="2250"/>
                  </a:cubicBezTo>
                  <a:cubicBezTo>
                    <a:pt x="4499" y="1034"/>
                    <a:pt x="3496" y="31"/>
                    <a:pt x="22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563ECF1-1B47-5D46-B157-494B16EEC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417" y="945931"/>
            <a:ext cx="6970885" cy="36024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gistered Nurse Thesis Defense by Slidesgo">
  <a:themeElements>
    <a:clrScheme name="Simple Light">
      <a:dk1>
        <a:srgbClr val="000000"/>
      </a:dk1>
      <a:lt1>
        <a:srgbClr val="FFFFFF"/>
      </a:lt1>
      <a:dk2>
        <a:srgbClr val="E8F0F9"/>
      </a:dk2>
      <a:lt2>
        <a:srgbClr val="C3D4E8"/>
      </a:lt2>
      <a:accent1>
        <a:srgbClr val="6068A9"/>
      </a:accent1>
      <a:accent2>
        <a:srgbClr val="25395E"/>
      </a:accent2>
      <a:accent3>
        <a:srgbClr val="4EAAFF"/>
      </a:accent3>
      <a:accent4>
        <a:srgbClr val="F65452"/>
      </a:accent4>
      <a:accent5>
        <a:srgbClr val="F9DD93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</TotalTime>
  <Words>1395</Words>
  <Application>Microsoft Macintosh PowerPoint</Application>
  <PresentationFormat>On-screen Show (16:9)</PresentationFormat>
  <Paragraphs>226</Paragraphs>
  <Slides>46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Paytone One</vt:lpstr>
      <vt:lpstr>Apple Chancery</vt:lpstr>
      <vt:lpstr>Encode Sans</vt:lpstr>
      <vt:lpstr>Calibri</vt:lpstr>
      <vt:lpstr>Arial</vt:lpstr>
      <vt:lpstr>Wingdings</vt:lpstr>
      <vt:lpstr>Registered Nurse Thesis Defense by Slidesgo</vt:lpstr>
      <vt:lpstr>MENULIS SOAL OSCE</vt:lpstr>
      <vt:lpstr>Tomat Matang dicampur Ikan Disantap Lezat seorang pria Selamat siang saya ucapakan Tetap semangat dan Bekarya</vt:lpstr>
      <vt:lpstr>Outline  </vt:lpstr>
      <vt:lpstr>Struktur Soal OSCE</vt:lpstr>
      <vt:lpstr>Templete Soal OSCE</vt:lpstr>
      <vt:lpstr>PowerPoint Presentation</vt:lpstr>
      <vt:lpstr>PowerPoint Presentation</vt:lpstr>
      <vt:lpstr>PowerPoint Presentation</vt:lpstr>
      <vt:lpstr>PowerPoint Presentation</vt:lpstr>
      <vt:lpstr>1. Nomor Station </vt:lpstr>
      <vt:lpstr>2. Judul Station </vt:lpstr>
      <vt:lpstr>3. Waktu yang dibutuhkan</vt:lpstr>
      <vt:lpstr>4. Tujuan Station</vt:lpstr>
      <vt:lpstr>5. Kompetensi </vt:lpstr>
      <vt:lpstr>6. Kategori  </vt:lpstr>
      <vt:lpstr> 7. Instruksi untuk peserta ujian </vt:lpstr>
      <vt:lpstr>PowerPoint Presentation</vt:lpstr>
      <vt:lpstr>PowerPoint Presentation</vt:lpstr>
      <vt:lpstr>PowerPoint Presentation</vt:lpstr>
      <vt:lpstr>8. Instruksi untuk penguji</vt:lpstr>
      <vt:lpstr>PowerPoint Presentation</vt:lpstr>
      <vt:lpstr>PowerPoint Presentation</vt:lpstr>
      <vt:lpstr>9. Instruksi untuk klien standar </vt:lpstr>
      <vt:lpstr>PowerPoint Presentation</vt:lpstr>
      <vt:lpstr>Contoh Instruksi KS</vt:lpstr>
      <vt:lpstr>Contoh</vt:lpstr>
      <vt:lpstr>Contoh</vt:lpstr>
      <vt:lpstr>10. Setting Station</vt:lpstr>
      <vt:lpstr> 11. Peralatan yang dibutuhkan </vt:lpstr>
      <vt:lpstr>PowerPoint Presentation</vt:lpstr>
      <vt:lpstr>12. Penulis</vt:lpstr>
      <vt:lpstr>13.Referensi</vt:lpstr>
      <vt:lpstr>Rubrik Soal</vt:lpstr>
      <vt:lpstr>1. Kompetensi</vt:lpstr>
      <vt:lpstr>Komunikasi, edukasi dan konseling</vt:lpstr>
      <vt:lpstr>Pengkajian</vt:lpstr>
      <vt:lpstr>Diagnosis dan Perencanaan</vt:lpstr>
      <vt:lpstr>Implementasi keperawatan</vt:lpstr>
      <vt:lpstr>Evaluasi</vt:lpstr>
      <vt:lpstr>Perilaku Profesional</vt:lpstr>
      <vt:lpstr>2. Skor</vt:lpstr>
      <vt:lpstr>3. Bobot</vt:lpstr>
      <vt:lpstr>4. Penilaian Glabal Rating</vt:lpstr>
      <vt:lpstr>Rujukan</vt:lpstr>
      <vt:lpstr>PowerPoint Presentation</vt:lpstr>
      <vt:lpstr>TERIMA KASIH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MENULIS SOAL OSCE</dc:title>
  <cp:lastModifiedBy>Microsoft Office User</cp:lastModifiedBy>
  <cp:revision>42</cp:revision>
  <dcterms:modified xsi:type="dcterms:W3CDTF">2023-01-22T05:31:12Z</dcterms:modified>
</cp:coreProperties>
</file>